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1FA327-F5D4-4F00-82F8-CF7827AD682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BE6129-3235-4D7E-A9A4-1EA920245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43CBA67-23A2-4011-AD38-ED92E7BAC61D}"/>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8410BFBC-3F15-4718-8945-E03CBF0FA9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8D15F5-E00B-4EC7-B779-B0F5DAE943EF}"/>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196826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0C1742-57F1-43A9-8CCF-DE4F433F75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D3FDDA-2B41-4426-9EAE-38E4D98FA16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C94D49-0671-4959-A13A-9C1B70CC5E8D}"/>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9F7AE310-4A71-4290-ADBD-2862F295C8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538804-98F7-4D7F-A2FD-E812E5B28F09}"/>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247539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BA5EBDD-960A-4C38-81C9-B7DB8BE9C58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7771422-0178-47B5-8F9C-B47161FF556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A091BA-F95D-4838-97D3-148CFD41B2A6}"/>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28FF6AB0-DAFA-4A7C-ADEB-432DD0F9D0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6BF6D1-D9A2-4117-BEE4-68EDF4F7C323}"/>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882599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F5CD4E-45F3-4CBD-9145-8D8B5A2D82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431233-9B30-4F9F-8E37-7E05DD952DD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645044-6A9D-461B-9CA8-9CC8AEC9A164}"/>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C2D214A6-5925-4B27-9710-D7A9F57BF7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08A93E-8D19-4A86-A8EA-46A3AD825860}"/>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1180608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50EF1-83D4-4CED-A652-4FCEA7B3C8B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12B783-4161-4524-ADD0-B0A042FC82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EB091AD-F315-497C-AEDE-FEE1F766A126}"/>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4FF7ABD6-8EF0-452F-8755-CEAD300A31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AF8D91-9C71-4CAB-9170-AB25F837F512}"/>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234041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CA413C-6A40-4E6B-8B41-2F7FBEC90BC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78AC08-86C6-4A8F-89BB-F43B2F98186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7CC2BE6-35F5-4627-BC44-B295D6D253B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8CFB9DC-35F4-4397-BEFE-3837CC2B7C09}"/>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6" name="フッター プレースホルダー 5">
            <a:extLst>
              <a:ext uri="{FF2B5EF4-FFF2-40B4-BE49-F238E27FC236}">
                <a16:creationId xmlns:a16="http://schemas.microsoft.com/office/drawing/2014/main" id="{5CD27179-706D-4D0B-93A0-46809F5619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076926-69BA-4A77-854B-007C672B3E0B}"/>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411442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349396-E0E5-4B66-8E77-AD5AD2D497A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0676AA1-E27B-475D-9004-E272640DAB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5618932-0C0A-4A5B-9F16-6CE4610754D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F57CFFB-F9CB-4C52-9DC0-9E6A750C1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A247360-C733-426F-90A0-C06226C1948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8CF831B-E5C8-4172-87EE-A4857FAEC5BE}"/>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8" name="フッター プレースホルダー 7">
            <a:extLst>
              <a:ext uri="{FF2B5EF4-FFF2-40B4-BE49-F238E27FC236}">
                <a16:creationId xmlns:a16="http://schemas.microsoft.com/office/drawing/2014/main" id="{DC1A98D6-1251-445B-9C53-5386E16452A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8819D1B-AE7A-4D9C-B423-6E730E6B8D9D}"/>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264279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E2DCDA-3CE4-49AC-AF90-53CF138379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95E80DC-5CAF-4849-9C09-A08AF0611940}"/>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4" name="フッター プレースホルダー 3">
            <a:extLst>
              <a:ext uri="{FF2B5EF4-FFF2-40B4-BE49-F238E27FC236}">
                <a16:creationId xmlns:a16="http://schemas.microsoft.com/office/drawing/2014/main" id="{B16A49EE-D4EE-48CF-BE53-770202C4B6A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E286B0-65A8-4D99-A1DC-318E7532800A}"/>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356847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0E930ED-3462-4B1D-82A2-026507F08D2B}"/>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3" name="フッター プレースホルダー 2">
            <a:extLst>
              <a:ext uri="{FF2B5EF4-FFF2-40B4-BE49-F238E27FC236}">
                <a16:creationId xmlns:a16="http://schemas.microsoft.com/office/drawing/2014/main" id="{A90906F3-10FA-4D03-966F-A4C304440E7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56DCE8-6EEA-4170-A89C-C34E15340009}"/>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317196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B7CB1-AFBA-4671-8512-CB17CB9746B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3CD60F-F277-4590-99B8-BD7FC274AA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F6FFFFC-1526-4DBA-B718-8D428C8C08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70E2E8E-E39E-43AA-913B-451D800ED3AF}"/>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6" name="フッター プレースホルダー 5">
            <a:extLst>
              <a:ext uri="{FF2B5EF4-FFF2-40B4-BE49-F238E27FC236}">
                <a16:creationId xmlns:a16="http://schemas.microsoft.com/office/drawing/2014/main" id="{F24EEA96-F7D4-48F2-8706-ECB860E3FFA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374F4D3-7307-4445-893B-95B5F4AFD10B}"/>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305793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5F6A8-7CAA-47E5-A47C-7B1ECE8872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3F05774-4E8D-40EB-84FC-94D23B66FC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89DFA5C-FFBC-4B79-B469-4688D7517E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7BDC204-BE13-442D-9E86-9AF5B4E68E66}"/>
              </a:ext>
            </a:extLst>
          </p:cNvPr>
          <p:cNvSpPr>
            <a:spLocks noGrp="1"/>
          </p:cNvSpPr>
          <p:nvPr>
            <p:ph type="dt" sz="half" idx="10"/>
          </p:nvPr>
        </p:nvSpPr>
        <p:spPr/>
        <p:txBody>
          <a:bodyPr/>
          <a:lstStyle/>
          <a:p>
            <a:fld id="{4B4DA76B-3777-49A4-A67F-30CBEC35FE99}" type="datetimeFigureOut">
              <a:rPr kumimoji="1" lang="ja-JP" altLang="en-US" smtClean="0"/>
              <a:t>2018/12/20</a:t>
            </a:fld>
            <a:endParaRPr kumimoji="1" lang="ja-JP" altLang="en-US"/>
          </a:p>
        </p:txBody>
      </p:sp>
      <p:sp>
        <p:nvSpPr>
          <p:cNvPr id="6" name="フッター プレースホルダー 5">
            <a:extLst>
              <a:ext uri="{FF2B5EF4-FFF2-40B4-BE49-F238E27FC236}">
                <a16:creationId xmlns:a16="http://schemas.microsoft.com/office/drawing/2014/main" id="{924D3B08-E557-4190-991E-19F5CEF7577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1362BE-A34E-41FA-AD45-35B01D5A5099}"/>
              </a:ext>
            </a:extLst>
          </p:cNvPr>
          <p:cNvSpPr>
            <a:spLocks noGrp="1"/>
          </p:cNvSpPr>
          <p:nvPr>
            <p:ph type="sldNum" sz="quarter" idx="12"/>
          </p:nvPr>
        </p:nvSpPr>
        <p:spPr/>
        <p:txBody>
          <a:body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2002426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419F2EA-67F4-4A90-A960-67026071E8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124271-DF93-4FCD-A226-1512E50C3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DDD687-5C23-440C-A0B2-DDD0EF8E94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DA76B-3777-49A4-A67F-30CBEC35FE99}" type="datetimeFigureOut">
              <a:rPr kumimoji="1" lang="ja-JP" altLang="en-US" smtClean="0"/>
              <a:t>2018/12/20</a:t>
            </a:fld>
            <a:endParaRPr kumimoji="1" lang="ja-JP" altLang="en-US"/>
          </a:p>
        </p:txBody>
      </p:sp>
      <p:sp>
        <p:nvSpPr>
          <p:cNvPr id="5" name="フッター プレースホルダー 4">
            <a:extLst>
              <a:ext uri="{FF2B5EF4-FFF2-40B4-BE49-F238E27FC236}">
                <a16:creationId xmlns:a16="http://schemas.microsoft.com/office/drawing/2014/main" id="{1754B1ED-EDFC-41BA-BB81-1B4D78971D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8C7D24F-9E0F-4F01-AC60-4EA1A008A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3F67C-AD88-43F2-AB94-6ABBAEDA31D1}" type="slidenum">
              <a:rPr kumimoji="1" lang="ja-JP" altLang="en-US" smtClean="0"/>
              <a:t>‹#›</a:t>
            </a:fld>
            <a:endParaRPr kumimoji="1" lang="ja-JP" altLang="en-US"/>
          </a:p>
        </p:txBody>
      </p:sp>
    </p:spTree>
    <p:extLst>
      <p:ext uri="{BB962C8B-B14F-4D97-AF65-F5344CB8AC3E}">
        <p14:creationId xmlns:p14="http://schemas.microsoft.com/office/powerpoint/2010/main" val="1969333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鮮やかなチューリップと木の下に座るウサギの絵が描かれた春の光景の背景デザイン">
            <a:extLst>
              <a:ext uri="{FF2B5EF4-FFF2-40B4-BE49-F238E27FC236}">
                <a16:creationId xmlns:a16="http://schemas.microsoft.com/office/drawing/2014/main" id="{3C6CE7F4-F261-42A6-B69D-6CC7C277E517}"/>
              </a:ext>
            </a:extLst>
          </p:cNvPr>
          <p:cNvPicPr/>
          <p:nvPr/>
        </p:nvPicPr>
        <p:blipFill rotWithShape="1">
          <a:blip r:embed="rId2">
            <a:extLst>
              <a:ext uri="{28A0092B-C50C-407E-A947-70E740481C1C}">
                <a14:useLocalDpi xmlns:a14="http://schemas.microsoft.com/office/drawing/2010/main" val="0"/>
              </a:ext>
            </a:extLst>
          </a:blip>
          <a:srcRect t="32538"/>
          <a:stretch/>
        </p:blipFill>
        <p:spPr>
          <a:xfrm>
            <a:off x="5334000" y="703385"/>
            <a:ext cx="6858000" cy="6168683"/>
          </a:xfrm>
          <a:prstGeom prst="rect">
            <a:avLst/>
          </a:prstGeom>
        </p:spPr>
      </p:pic>
      <p:pic>
        <p:nvPicPr>
          <p:cNvPr id="3" name="図 2" descr="鮮やかなチューリップと木の下に座るウサギの絵が描かれた春の光景の背景デザイン">
            <a:extLst>
              <a:ext uri="{FF2B5EF4-FFF2-40B4-BE49-F238E27FC236}">
                <a16:creationId xmlns:a16="http://schemas.microsoft.com/office/drawing/2014/main" id="{C3BA60AF-64B1-430F-A751-E12A4C027271}"/>
              </a:ext>
            </a:extLst>
          </p:cNvPr>
          <p:cNvPicPr/>
          <p:nvPr/>
        </p:nvPicPr>
        <p:blipFill rotWithShape="1">
          <a:blip r:embed="rId3">
            <a:extLst>
              <a:ext uri="{28A0092B-C50C-407E-A947-70E740481C1C}">
                <a14:useLocalDpi xmlns:a14="http://schemas.microsoft.com/office/drawing/2010/main" val="0"/>
              </a:ext>
            </a:extLst>
          </a:blip>
          <a:srcRect l="70239" b="69961"/>
          <a:stretch/>
        </p:blipFill>
        <p:spPr>
          <a:xfrm>
            <a:off x="6231988" y="0"/>
            <a:ext cx="2040988" cy="2746717"/>
          </a:xfrm>
          <a:prstGeom prst="rect">
            <a:avLst/>
          </a:prstGeom>
        </p:spPr>
      </p:pic>
      <p:sp>
        <p:nvSpPr>
          <p:cNvPr id="4" name="テキスト ボックス 3">
            <a:extLst>
              <a:ext uri="{FF2B5EF4-FFF2-40B4-BE49-F238E27FC236}">
                <a16:creationId xmlns:a16="http://schemas.microsoft.com/office/drawing/2014/main" id="{5127F386-0D09-4895-8994-F89864304ADB}"/>
              </a:ext>
            </a:extLst>
          </p:cNvPr>
          <p:cNvSpPr txBox="1"/>
          <p:nvPr/>
        </p:nvSpPr>
        <p:spPr>
          <a:xfrm>
            <a:off x="319663" y="548640"/>
            <a:ext cx="6306535" cy="1454244"/>
          </a:xfrm>
          <a:prstGeom prst="rect">
            <a:avLst/>
          </a:prstGeom>
          <a:noFill/>
        </p:spPr>
        <p:txBody>
          <a:bodyPr wrap="none" rtlCol="0">
            <a:spAutoFit/>
          </a:bodyPr>
          <a:lstStyle/>
          <a:p>
            <a:pPr>
              <a:lnSpc>
                <a:spcPct val="150000"/>
              </a:lnSpc>
            </a:pPr>
            <a:r>
              <a:rPr kumimoji="1" lang="ja-JP" altLang="en-US" sz="3200" b="1" dirty="0">
                <a:latin typeface="EPSON 太丸ゴシック体Ｂ" panose="020F0709000000000000" pitchFamily="49" charset="-128"/>
                <a:ea typeface="EPSON 太丸ゴシック体Ｂ" panose="020F0709000000000000" pitchFamily="49" charset="-128"/>
              </a:rPr>
              <a:t>おくすり相談・バランス測定</a:t>
            </a:r>
            <a:endParaRPr kumimoji="1" lang="en-US" altLang="ja-JP" sz="3200" b="1" dirty="0">
              <a:latin typeface="EPSON 太丸ゴシック体Ｂ" panose="020F0709000000000000" pitchFamily="49" charset="-128"/>
              <a:ea typeface="EPSON 太丸ゴシック体Ｂ" panose="020F0709000000000000" pitchFamily="49" charset="-128"/>
            </a:endParaRPr>
          </a:p>
          <a:p>
            <a:pPr algn="r">
              <a:lnSpc>
                <a:spcPct val="150000"/>
              </a:lnSpc>
            </a:pPr>
            <a:r>
              <a:rPr kumimoji="1" lang="ja-JP" altLang="en-US" sz="3200" b="1" dirty="0">
                <a:latin typeface="EPSON 太丸ゴシック体Ｂ" panose="020F0709000000000000" pitchFamily="49" charset="-128"/>
                <a:ea typeface="EPSON 太丸ゴシック体Ｂ" panose="020F0709000000000000" pitchFamily="49" charset="-128"/>
              </a:rPr>
              <a:t>イベントを開催します</a:t>
            </a:r>
          </a:p>
        </p:txBody>
      </p:sp>
      <p:sp>
        <p:nvSpPr>
          <p:cNvPr id="5" name="正方形/長方形 4">
            <a:extLst>
              <a:ext uri="{FF2B5EF4-FFF2-40B4-BE49-F238E27FC236}">
                <a16:creationId xmlns:a16="http://schemas.microsoft.com/office/drawing/2014/main" id="{3665E600-4728-45C5-8A84-14F7314066B1}"/>
              </a:ext>
            </a:extLst>
          </p:cNvPr>
          <p:cNvSpPr/>
          <p:nvPr/>
        </p:nvSpPr>
        <p:spPr>
          <a:xfrm>
            <a:off x="-370449" y="5800672"/>
            <a:ext cx="6096000" cy="707886"/>
          </a:xfrm>
          <a:prstGeom prst="rect">
            <a:avLst/>
          </a:prstGeom>
        </p:spPr>
        <p:txBody>
          <a:bodyPr>
            <a:spAutoFit/>
          </a:bodyPr>
          <a:lstStyle/>
          <a:p>
            <a:pPr algn="ctr"/>
            <a:r>
              <a:rPr lang="en-US" altLang="ja-JP" sz="2000" dirty="0">
                <a:latin typeface="EPSON 太丸ゴシック体Ｂ" panose="020F0709000000000000" pitchFamily="49" charset="-128"/>
                <a:ea typeface="EPSON 太丸ゴシック体Ｂ" panose="020F0709000000000000" pitchFamily="49" charset="-128"/>
              </a:rPr>
              <a:t>※</a:t>
            </a:r>
            <a:r>
              <a:rPr lang="ja-JP" altLang="en-US" sz="2000" dirty="0">
                <a:latin typeface="EPSON 太丸ゴシック体Ｂ" panose="020F0709000000000000" pitchFamily="49" charset="-128"/>
                <a:ea typeface="EPSON 太丸ゴシック体Ｂ" panose="020F0709000000000000" pitchFamily="49" charset="-128"/>
              </a:rPr>
              <a:t>〇〇ご協力のもと、本格的な機械を使い</a:t>
            </a:r>
          </a:p>
          <a:p>
            <a:pPr algn="ctr"/>
            <a:r>
              <a:rPr lang="ja-JP" altLang="en-US" sz="2000" dirty="0">
                <a:latin typeface="EPSON 太丸ゴシック体Ｂ" panose="020F0709000000000000" pitchFamily="49" charset="-128"/>
                <a:ea typeface="EPSON 太丸ゴシック体Ｂ" panose="020F0709000000000000" pitchFamily="49" charset="-128"/>
              </a:rPr>
              <a:t>バランスを測定します</a:t>
            </a:r>
          </a:p>
        </p:txBody>
      </p:sp>
      <p:sp>
        <p:nvSpPr>
          <p:cNvPr id="6" name="正方形/長方形 5">
            <a:extLst>
              <a:ext uri="{FF2B5EF4-FFF2-40B4-BE49-F238E27FC236}">
                <a16:creationId xmlns:a16="http://schemas.microsoft.com/office/drawing/2014/main" id="{BC6CBDEB-572F-478C-A49A-08825AD22B7C}"/>
              </a:ext>
            </a:extLst>
          </p:cNvPr>
          <p:cNvSpPr/>
          <p:nvPr/>
        </p:nvSpPr>
        <p:spPr>
          <a:xfrm>
            <a:off x="0" y="2157629"/>
            <a:ext cx="5497725" cy="2186817"/>
          </a:xfrm>
          <a:prstGeom prst="rect">
            <a:avLst/>
          </a:prstGeom>
        </p:spPr>
        <p:txBody>
          <a:bodyPr wrap="square">
            <a:spAutoFit/>
          </a:bodyPr>
          <a:lstStyle/>
          <a:p>
            <a:pPr marL="914400" indent="-914400">
              <a:lnSpc>
                <a:spcPct val="150000"/>
              </a:lnSpc>
              <a:spcAft>
                <a:spcPts val="1000"/>
              </a:spcAft>
            </a:pPr>
            <a:r>
              <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rPr>
              <a:t>場所: 	</a:t>
            </a:r>
            <a:r>
              <a:rPr lang="ja-JP" altLang="ja-JP" sz="2800" b="1" kern="1100" dirty="0">
                <a:solidFill>
                  <a:srgbClr val="EE325D"/>
                </a:solidFill>
                <a:latin typeface="EPSON 太丸ゴシック体Ｂ" panose="020F0709000000000000" pitchFamily="49" charset="-128"/>
                <a:ea typeface="EPSON 太丸ゴシック体Ｂ" panose="020F0709000000000000" pitchFamily="49" charset="-128"/>
                <a:cs typeface="Meiryo UI" panose="020B0604030504040204" pitchFamily="50" charset="-128"/>
              </a:rPr>
              <a:t>[イベントの場所]</a:t>
            </a:r>
            <a:endPar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endParaRPr>
          </a:p>
          <a:p>
            <a:pPr marL="914400" indent="-914400">
              <a:lnSpc>
                <a:spcPct val="150000"/>
              </a:lnSpc>
              <a:spcAft>
                <a:spcPts val="1000"/>
              </a:spcAft>
              <a:tabLst>
                <a:tab pos="457200" algn="l"/>
                <a:tab pos="914400" algn="l"/>
                <a:tab pos="1371600" algn="l"/>
                <a:tab pos="1828800" algn="l"/>
                <a:tab pos="2286000" algn="l"/>
                <a:tab pos="2743200" algn="l"/>
                <a:tab pos="3114675" algn="l"/>
              </a:tabLst>
            </a:pPr>
            <a:r>
              <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rPr>
              <a:t>日付: 	</a:t>
            </a:r>
            <a:r>
              <a:rPr lang="ja-JP" altLang="ja-JP" sz="2800" b="1" kern="1100" dirty="0">
                <a:solidFill>
                  <a:srgbClr val="EE325D"/>
                </a:solidFill>
                <a:latin typeface="EPSON 太丸ゴシック体Ｂ" panose="020F0709000000000000" pitchFamily="49" charset="-128"/>
                <a:ea typeface="EPSON 太丸ゴシック体Ｂ" panose="020F0709000000000000" pitchFamily="49" charset="-128"/>
                <a:cs typeface="Meiryo UI" panose="020B0604030504040204" pitchFamily="50" charset="-128"/>
              </a:rPr>
              <a:t>[イベントの日付を選択]</a:t>
            </a:r>
            <a:endPar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endParaRPr>
          </a:p>
          <a:p>
            <a:pPr marL="914400" indent="-914400">
              <a:lnSpc>
                <a:spcPct val="150000"/>
              </a:lnSpc>
              <a:spcAft>
                <a:spcPts val="1000"/>
              </a:spcAft>
            </a:pPr>
            <a:r>
              <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rPr>
              <a:t>時間: 	</a:t>
            </a:r>
            <a:r>
              <a:rPr lang="ja-JP" altLang="ja-JP" sz="2800" b="1" kern="1100" dirty="0">
                <a:solidFill>
                  <a:srgbClr val="EE325D"/>
                </a:solidFill>
                <a:latin typeface="EPSON 太丸ゴシック体Ｂ" panose="020F0709000000000000" pitchFamily="49" charset="-128"/>
                <a:ea typeface="EPSON 太丸ゴシック体Ｂ" panose="020F0709000000000000" pitchFamily="49" charset="-128"/>
                <a:cs typeface="Meiryo UI" panose="020B0604030504040204" pitchFamily="50" charset="-128"/>
              </a:rPr>
              <a:t>[イベントの時間]</a:t>
            </a:r>
            <a:endParaRPr lang="ja-JP" altLang="ja-JP" sz="2400" b="1" kern="1100" dirty="0">
              <a:solidFill>
                <a:srgbClr val="EE325D"/>
              </a:solidFill>
              <a:effectLst/>
              <a:latin typeface="EPSON 太丸ゴシック体Ｂ" panose="020F0709000000000000" pitchFamily="49" charset="-128"/>
              <a:ea typeface="EPSON 太丸ゴシック体Ｂ" panose="020F0709000000000000" pitchFamily="49"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7885A1D7-C7C7-4E08-974A-A7A8FFEE630E}"/>
              </a:ext>
            </a:extLst>
          </p:cNvPr>
          <p:cNvSpPr txBox="1"/>
          <p:nvPr/>
        </p:nvSpPr>
        <p:spPr>
          <a:xfrm>
            <a:off x="319663" y="4718616"/>
            <a:ext cx="3865161" cy="707886"/>
          </a:xfrm>
          <a:prstGeom prst="rect">
            <a:avLst/>
          </a:prstGeom>
          <a:noFill/>
        </p:spPr>
        <p:txBody>
          <a:bodyPr wrap="none" rtlCol="0">
            <a:spAutoFit/>
          </a:bodyPr>
          <a:lstStyle/>
          <a:p>
            <a:pPr marL="342900" indent="-342900">
              <a:buFont typeface="Arial" panose="020B0604020202020204" pitchFamily="34" charset="0"/>
              <a:buChar char="•"/>
            </a:pPr>
            <a:r>
              <a:rPr lang="ja-JP" altLang="en-US" sz="2000" dirty="0">
                <a:solidFill>
                  <a:schemeClr val="accent6"/>
                </a:solidFill>
                <a:latin typeface="EPSON 太丸ゴシック体Ｂ" panose="020F0709000000000000" pitchFamily="49" charset="-128"/>
                <a:ea typeface="EPSON 太丸ゴシック体Ｂ" panose="020F0709000000000000" pitchFamily="49" charset="-128"/>
              </a:rPr>
              <a:t>参加費無料</a:t>
            </a:r>
            <a:endParaRPr lang="en-US" altLang="ja-JP" sz="2000" dirty="0">
              <a:solidFill>
                <a:schemeClr val="accent6"/>
              </a:solidFill>
              <a:latin typeface="EPSON 太丸ゴシック体Ｂ" panose="020F0709000000000000" pitchFamily="49" charset="-128"/>
              <a:ea typeface="EPSON 太丸ゴシック体Ｂ" panose="020F0709000000000000" pitchFamily="49" charset="-128"/>
            </a:endParaRPr>
          </a:p>
          <a:p>
            <a:pPr marL="342900" indent="-342900">
              <a:buFont typeface="Arial" panose="020B0604020202020204" pitchFamily="34" charset="0"/>
              <a:buChar char="•"/>
            </a:pPr>
            <a:r>
              <a:rPr lang="ja-JP" altLang="en-US" sz="2000" dirty="0">
                <a:solidFill>
                  <a:schemeClr val="accent6"/>
                </a:solidFill>
                <a:latin typeface="EPSON 太丸ゴシック体Ｂ" panose="020F0709000000000000" pitchFamily="49" charset="-128"/>
                <a:ea typeface="EPSON 太丸ゴシック体Ｂ" panose="020F0709000000000000" pitchFamily="49" charset="-128"/>
              </a:rPr>
              <a:t>ぜひお気軽にご参加ください</a:t>
            </a:r>
          </a:p>
        </p:txBody>
      </p:sp>
    </p:spTree>
    <p:extLst>
      <p:ext uri="{BB962C8B-B14F-4D97-AF65-F5344CB8AC3E}">
        <p14:creationId xmlns:p14="http://schemas.microsoft.com/office/powerpoint/2010/main" val="5522867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EPSON 太丸ゴシック体Ｂ</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砂田 圭子</dc:creator>
  <cp:lastModifiedBy>小杉 美里</cp:lastModifiedBy>
  <cp:revision>5</cp:revision>
  <dcterms:created xsi:type="dcterms:W3CDTF">2018-10-17T02:38:17Z</dcterms:created>
  <dcterms:modified xsi:type="dcterms:W3CDTF">2018-12-20T02:14:48Z</dcterms:modified>
</cp:coreProperties>
</file>