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7" r:id="rId2"/>
    <p:sldId id="268" r:id="rId3"/>
    <p:sldId id="269" r:id="rId4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CC33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98" autoAdjust="0"/>
    <p:restoredTop sz="90929"/>
  </p:normalViewPr>
  <p:slideViewPr>
    <p:cSldViewPr snapToGrid="0">
      <p:cViewPr varScale="1">
        <p:scale>
          <a:sx n="62" d="100"/>
          <a:sy n="62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CD8F58-BDC4-498C-8BAC-43F41000FA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02EC19A-02B7-4BA0-8361-271670EBC5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74BA0B86-431B-4B1B-817F-6807DBB4870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7AC1345-B569-49EE-8AC9-F65D354F6B0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3E2D77F-CF5A-4579-B40D-3C41AF593A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F542188-3909-4686-8243-5DC67D81F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5A4C14-9612-4846-9FB3-5684779BDAD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758C38D-5C08-4AEF-BEFB-C362ADB69E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158B082-D1E2-4F8C-AF38-94DD5EDD13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918BDD7-6C00-4C43-99D3-238C757A58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70B24CB-089F-4FF4-896B-798139A0A8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C487D09-7B07-4D5D-9783-8378F63293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 lIns="91440" rIns="91440"/>
          <a:lstStyle>
            <a:lvl1pPr>
              <a:defRPr/>
            </a:lvl1pPr>
          </a:lstStyle>
          <a:p>
            <a:fld id="{78DA5A9C-ABDB-48D7-9992-79CFB0B2C2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28B6B13-0F57-422B-89D0-C7922003F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2DDBD51F-607C-4CA6-94AF-A26E84142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121920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1F4520-CE89-4519-A11F-4D06F01B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354701-5F59-4A99-95A6-44F0F0963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95A3CB-95F2-4F82-9B45-638941A5B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AC534C-8FBE-45B6-853D-7DA2166B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2BF893-EB21-46DB-B192-B954FD34D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4E8BAE8-1BFE-4E87-8351-A55BB5BDC8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53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34FAEF-9F51-4F42-A995-41F327E06C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E070EC-5D22-4496-A201-093585051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A52A87-50A8-465D-A308-39AC5262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344DD8-7902-41C8-B69E-B5079EF9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33E4C5-93FB-4A3E-BF95-35B78538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D10A77-7F9F-44A6-B1EB-9EA37D5303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485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F00EE-54F6-4AD8-B3AE-C156D8264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906A33-E3DB-455C-B17E-3CE8C7B67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73A1F6-6D77-40E6-BCD4-02B21606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400C5D-28A0-4F78-A9AE-D8518C2A8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BB0B81-97C7-429E-B7EA-5EDD1D0B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9E02005-C806-4FE3-856E-89F26C0B9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229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B91FFE-72A9-4C58-9B9A-4B6199013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4E6480-2F93-459A-AB06-FD8CEB54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588C7D-8251-47A9-87E7-D4778B4B5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1DB80-B05B-45D4-B86A-DDE46CB03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23A6B8-0895-49A4-A4D4-30900590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BDC294-0249-4B98-B872-32D4AD3384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856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85309-012C-42E8-BF17-3AB7199CC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4D136F-7EF2-43AB-88C4-B6CFF1EF3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A3447E-170D-476E-A590-F938ADDA5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A57B45-428E-48D4-99A0-2B880BD15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81956A-74D0-461F-A8C3-2E00037FD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63CB8B-D401-4B14-9118-79FA124B0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9B33F3-A3D9-40C1-87B9-7719E85BB1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282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FBBF6-1F52-4C4A-B887-111912ED1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3AEB7D-DA13-4662-8F5F-E5ACC3FE0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7AC9D7-0B61-4569-AFEC-1F475D3A4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30B3D2-DF62-419B-9E61-AB85A620D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EA7EC41-C689-41C9-8F96-32A61BB80B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8C5847-17C7-4992-ABB8-A08BFDF25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F326268-D8E9-4998-856B-A430C12E8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341A4D4-FA98-4333-AD74-C06F51FBB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9BA3C6-47F2-45C1-A502-58330FA382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004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BBDE8B-26A2-444C-A98E-ACE1588CF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F5B5F7B-7938-4329-860E-032390E8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7E6A181-DC7C-448E-AE71-355AC1940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4766663-FFD1-47F5-8ABE-DF3E612D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C3E67C-592C-467A-87AF-9E7CE3C14A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26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777D86-7DFF-4B17-9086-B765BCD7C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C72DD4A-E0A4-4E0F-9B2D-2CB5BC1B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0557E9-8F45-49BF-B2DB-10B392AD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B00356-7D85-4CD5-8D66-A08D90FAAF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47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D104B8-78C7-4DD0-8C49-6ED43268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E574F6-ABD4-4CFF-B5C2-72B801135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0F88CB-017F-46B2-BA24-8A47BD727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676EA3-6E61-455A-A62A-144955C13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6C0CE8-2F26-408E-A034-3E8EAFE9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F86F56-7E87-4D57-BA37-6BB16C37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00A0924-3E5F-4725-8A7E-24F70D7F97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328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FDAC93-79A4-4A34-888F-AF09A71B0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61538B-F022-4FB3-97F7-09966DBBA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1090DB-E1A4-4B72-A71C-2AB4114C2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57F185-1F6E-4CFB-A03C-2D33CD6B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75268F-5AB9-4E26-971C-EA266221A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C82A6C-C383-4737-A2C5-2FE6180C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A09E4A-8A5D-4E4A-B6B3-3BB6377095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036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48E95EE-2580-4935-A39A-039A2E632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044C287-8FE9-49F8-ADEF-9BB276B2F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CA647FE2-C985-411C-9DA8-1C6528BA82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6D8217F9-9355-483D-8130-CF85DAE4D1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5532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u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u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u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u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u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4A586709-7AEF-4511-A68D-3E104C0FB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68" y="1496347"/>
            <a:ext cx="7596187" cy="4332871"/>
          </a:xfrm>
          <a:prstGeom prst="rect">
            <a:avLst/>
          </a:prstGeom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61B8DA63-2411-4F40-8D3D-32C8FB74F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478" y="155041"/>
            <a:ext cx="11778712" cy="1143000"/>
          </a:xfrm>
        </p:spPr>
        <p:txBody>
          <a:bodyPr/>
          <a:lstStyle/>
          <a:p>
            <a:r>
              <a:rPr lang="ja-JP" altLang="en-US" sz="5400" b="1" dirty="0">
                <a:ln w="12700">
                  <a:solidFill>
                    <a:schemeClr val="tx1"/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ジェネリック医薬品を使ってみませんか？</a:t>
            </a:r>
            <a:endParaRPr lang="en-US" altLang="ja-JP" sz="5400" b="1" dirty="0">
              <a:ln w="12700">
                <a:solidFill>
                  <a:schemeClr val="tx1"/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09B1201-F733-4634-996E-6C4115EF65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03399" y="2157978"/>
            <a:ext cx="3010366" cy="3850194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43C1FB-7E30-41DE-8A78-607DBE6734A5}"/>
              </a:ext>
            </a:extLst>
          </p:cNvPr>
          <p:cNvSpPr txBox="1"/>
          <p:nvPr/>
        </p:nvSpPr>
        <p:spPr>
          <a:xfrm>
            <a:off x="1084881" y="2278250"/>
            <a:ext cx="5966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効き目、安全性が先発医薬品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（新薬）と同等であると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国から認められたお薬です</a:t>
            </a:r>
          </a:p>
          <a:p>
            <a:endParaRPr kumimoji="1" lang="ja-JP" altLang="en-US" sz="3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E14BCBF-E65F-4A10-90E8-05877CB34DDB}"/>
              </a:ext>
            </a:extLst>
          </p:cNvPr>
          <p:cNvSpPr/>
          <p:nvPr/>
        </p:nvSpPr>
        <p:spPr>
          <a:xfrm>
            <a:off x="121404" y="135611"/>
            <a:ext cx="11949193" cy="658677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09C296B4-F4F8-4E3A-9A3F-98BEDC50F3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6928"/>
            <a:ext cx="5914277" cy="22044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9E6DC8E3-674E-4A87-8C58-015292FB3F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332" y="6526928"/>
            <a:ext cx="5914277" cy="220441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FD87A41-D13F-4BF2-A7BA-3211E6D732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14277" cy="22044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84F3C4C3-EC22-484A-B52F-3365A1A87F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332" y="0"/>
            <a:ext cx="5914277" cy="22044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DD8333A-33A0-4552-B990-079FA5E40B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846918" y="3283057"/>
            <a:ext cx="5914277" cy="22044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409CD5A-DB24-4E1E-8768-996646E071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24641" y="3283057"/>
            <a:ext cx="5914277" cy="220441"/>
          </a:xfrm>
          <a:prstGeom prst="rect">
            <a:avLst/>
          </a:prstGeom>
        </p:spPr>
      </p:pic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91A2B86-18DA-4ED8-A0CA-D96D7016925E}"/>
              </a:ext>
            </a:extLst>
          </p:cNvPr>
          <p:cNvCxnSpPr/>
          <p:nvPr/>
        </p:nvCxnSpPr>
        <p:spPr>
          <a:xfrm>
            <a:off x="356461" y="1363851"/>
            <a:ext cx="11251769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タイトル 1">
            <a:extLst>
              <a:ext uri="{FF2B5EF4-FFF2-40B4-BE49-F238E27FC236}">
                <a16:creationId xmlns:a16="http://schemas.microsoft.com/office/drawing/2014/main" id="{B7C04C42-ABAF-4738-8B3F-3D609D802068}"/>
              </a:ext>
            </a:extLst>
          </p:cNvPr>
          <p:cNvSpPr txBox="1">
            <a:spLocks/>
          </p:cNvSpPr>
          <p:nvPr/>
        </p:nvSpPr>
        <p:spPr>
          <a:xfrm>
            <a:off x="9470813" y="5717691"/>
            <a:ext cx="2580355" cy="909019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1AA560B1-920A-4BD8-B73E-76D49033F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68" y="1496347"/>
            <a:ext cx="7596187" cy="4332871"/>
          </a:xfrm>
          <a:prstGeom prst="rect">
            <a:avLst/>
          </a:prstGeom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61B8DA63-2411-4F40-8D3D-32C8FB74F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478" y="155041"/>
            <a:ext cx="11778712" cy="1143000"/>
          </a:xfrm>
        </p:spPr>
        <p:txBody>
          <a:bodyPr/>
          <a:lstStyle/>
          <a:p>
            <a:r>
              <a:rPr lang="ja-JP" altLang="en-US" sz="5400" b="1" dirty="0">
                <a:ln w="12700">
                  <a:solidFill>
                    <a:schemeClr val="tx1"/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ジェネリック医薬品を使ってみませんか？</a:t>
            </a:r>
            <a:endParaRPr lang="en-US" altLang="ja-JP" sz="5400" b="1" dirty="0">
              <a:ln w="12700">
                <a:solidFill>
                  <a:schemeClr val="tx1"/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43C1FB-7E30-41DE-8A78-607DBE6734A5}"/>
              </a:ext>
            </a:extLst>
          </p:cNvPr>
          <p:cNvSpPr txBox="1"/>
          <p:nvPr/>
        </p:nvSpPr>
        <p:spPr>
          <a:xfrm>
            <a:off x="1084881" y="2262752"/>
            <a:ext cx="5966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開発期間が短く、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少ない費用で開発できるため、低価格なお薬です</a:t>
            </a:r>
          </a:p>
          <a:p>
            <a:endParaRPr kumimoji="1" lang="ja-JP" altLang="en-US" sz="3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E14BCBF-E65F-4A10-90E8-05877CB34DDB}"/>
              </a:ext>
            </a:extLst>
          </p:cNvPr>
          <p:cNvSpPr/>
          <p:nvPr/>
        </p:nvSpPr>
        <p:spPr>
          <a:xfrm>
            <a:off x="121404" y="135611"/>
            <a:ext cx="11949193" cy="658677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09C296B4-F4F8-4E3A-9A3F-98BEDC50F3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6928"/>
            <a:ext cx="5914277" cy="22044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9E6DC8E3-674E-4A87-8C58-015292FB3F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332" y="6526928"/>
            <a:ext cx="5914277" cy="220441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FD87A41-D13F-4BF2-A7BA-3211E6D73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14277" cy="22044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84F3C4C3-EC22-484A-B52F-3365A1A87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332" y="0"/>
            <a:ext cx="5914277" cy="22044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DD8333A-33A0-4552-B990-079FA5E40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846918" y="3283057"/>
            <a:ext cx="5914277" cy="22044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409CD5A-DB24-4E1E-8768-996646E071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24641" y="3283057"/>
            <a:ext cx="5914277" cy="220441"/>
          </a:xfrm>
          <a:prstGeom prst="rect">
            <a:avLst/>
          </a:prstGeom>
        </p:spPr>
      </p:pic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91A2B86-18DA-4ED8-A0CA-D96D7016925E}"/>
              </a:ext>
            </a:extLst>
          </p:cNvPr>
          <p:cNvCxnSpPr/>
          <p:nvPr/>
        </p:nvCxnSpPr>
        <p:spPr>
          <a:xfrm>
            <a:off x="356461" y="1363851"/>
            <a:ext cx="11251769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>
            <a:extLst>
              <a:ext uri="{FF2B5EF4-FFF2-40B4-BE49-F238E27FC236}">
                <a16:creationId xmlns:a16="http://schemas.microsoft.com/office/drawing/2014/main" id="{AD714D4F-0BC1-4A65-8F7A-E639A2354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03399" y="2157978"/>
            <a:ext cx="3010366" cy="3850194"/>
          </a:xfrm>
          <a:prstGeom prst="rect">
            <a:avLst/>
          </a:prstGeom>
        </p:spPr>
      </p:pic>
      <p:sp>
        <p:nvSpPr>
          <p:cNvPr id="17" name="タイトル 1">
            <a:extLst>
              <a:ext uri="{FF2B5EF4-FFF2-40B4-BE49-F238E27FC236}">
                <a16:creationId xmlns:a16="http://schemas.microsoft.com/office/drawing/2014/main" id="{D27B12BC-9E56-4535-B4F6-E437DA60D39A}"/>
              </a:ext>
            </a:extLst>
          </p:cNvPr>
          <p:cNvSpPr txBox="1">
            <a:spLocks/>
          </p:cNvSpPr>
          <p:nvPr/>
        </p:nvSpPr>
        <p:spPr>
          <a:xfrm>
            <a:off x="9470813" y="5717691"/>
            <a:ext cx="2580355" cy="909019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404300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2B0E3F2E-7D36-46FB-B382-5DBA31E51C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68" y="1496347"/>
            <a:ext cx="7596187" cy="433287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BF20C71-227D-4965-851E-DC7A6BC110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03399" y="2157978"/>
            <a:ext cx="3010366" cy="3850194"/>
          </a:xfrm>
          <a:prstGeom prst="rect">
            <a:avLst/>
          </a:prstGeom>
        </p:spPr>
      </p:pic>
      <p:sp>
        <p:nvSpPr>
          <p:cNvPr id="17" name="タイトル 1">
            <a:extLst>
              <a:ext uri="{FF2B5EF4-FFF2-40B4-BE49-F238E27FC236}">
                <a16:creationId xmlns:a16="http://schemas.microsoft.com/office/drawing/2014/main" id="{42906C1F-10FE-423D-9784-8FBA1358702B}"/>
              </a:ext>
            </a:extLst>
          </p:cNvPr>
          <p:cNvSpPr txBox="1">
            <a:spLocks/>
          </p:cNvSpPr>
          <p:nvPr/>
        </p:nvSpPr>
        <p:spPr>
          <a:xfrm>
            <a:off x="9470813" y="5717691"/>
            <a:ext cx="2580355" cy="909019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1B8DA63-2411-4F40-8D3D-32C8FB74F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478" y="155041"/>
            <a:ext cx="11778712" cy="1143000"/>
          </a:xfrm>
        </p:spPr>
        <p:txBody>
          <a:bodyPr/>
          <a:lstStyle/>
          <a:p>
            <a:r>
              <a:rPr lang="ja-JP" altLang="en-US" sz="5400" b="1" dirty="0">
                <a:ln w="12700">
                  <a:solidFill>
                    <a:schemeClr val="tx1"/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ジェネリック医薬品を使ってみませんか？</a:t>
            </a:r>
            <a:endParaRPr lang="en-US" altLang="ja-JP" sz="5400" b="1" dirty="0">
              <a:ln w="12700">
                <a:solidFill>
                  <a:schemeClr val="tx1"/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43C1FB-7E30-41DE-8A78-607DBE6734A5}"/>
              </a:ext>
            </a:extLst>
          </p:cNvPr>
          <p:cNvSpPr txBox="1"/>
          <p:nvPr/>
        </p:nvSpPr>
        <p:spPr>
          <a:xfrm>
            <a:off x="1022888" y="2092270"/>
            <a:ext cx="5966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患者さんのお薬代の負担軽減、また健康保険財政の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改善につながることから、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現在注目されているお薬です。</a:t>
            </a:r>
          </a:p>
          <a:p>
            <a:endParaRPr kumimoji="1" lang="ja-JP" altLang="en-US" sz="3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E14BCBF-E65F-4A10-90E8-05877CB34DDB}"/>
              </a:ext>
            </a:extLst>
          </p:cNvPr>
          <p:cNvSpPr/>
          <p:nvPr/>
        </p:nvSpPr>
        <p:spPr>
          <a:xfrm>
            <a:off x="121404" y="135611"/>
            <a:ext cx="11949193" cy="658677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09C296B4-F4F8-4E3A-9A3F-98BEDC50F3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6928"/>
            <a:ext cx="5914277" cy="22044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9E6DC8E3-674E-4A87-8C58-015292FB3F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332" y="6526928"/>
            <a:ext cx="5914277" cy="220441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FD87A41-D13F-4BF2-A7BA-3211E6D732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14277" cy="22044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84F3C4C3-EC22-484A-B52F-3365A1A87F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332" y="0"/>
            <a:ext cx="5914277" cy="22044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DD8333A-33A0-4552-B990-079FA5E40B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846918" y="3283057"/>
            <a:ext cx="5914277" cy="22044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409CD5A-DB24-4E1E-8768-996646E071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24641" y="3283057"/>
            <a:ext cx="5914277" cy="220441"/>
          </a:xfrm>
          <a:prstGeom prst="rect">
            <a:avLst/>
          </a:prstGeom>
        </p:spPr>
      </p:pic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91A2B86-18DA-4ED8-A0CA-D96D7016925E}"/>
              </a:ext>
            </a:extLst>
          </p:cNvPr>
          <p:cNvCxnSpPr/>
          <p:nvPr/>
        </p:nvCxnSpPr>
        <p:spPr>
          <a:xfrm>
            <a:off x="356461" y="1363851"/>
            <a:ext cx="11251769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352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CC6600"/>
      </a:dk2>
      <a:lt2>
        <a:srgbClr val="808080"/>
      </a:lt2>
      <a:accent1>
        <a:srgbClr val="FFCC00"/>
      </a:accent1>
      <a:accent2>
        <a:srgbClr val="FF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E75C00"/>
      </a:accent6>
      <a:hlink>
        <a:srgbClr val="FF0066"/>
      </a:hlink>
      <a:folHlink>
        <a:srgbClr val="FF33CC"/>
      </a:folHlink>
    </a:clrScheme>
    <a:fontScheme name="Office テーマ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テーマ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tone2[読み取り専用] [互換モード]" id="{DF19A588-2964-4F64-8541-A21C64DC5D1E}" vid="{5A2D01EF-BF53-4E15-AFA7-35F893496000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91</Words>
  <Application>Microsoft Office PowerPoint</Application>
  <PresentationFormat>ワイド画面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UD デジタル 教科書体 NK-R</vt:lpstr>
      <vt:lpstr>Arial</vt:lpstr>
      <vt:lpstr>Comic Sans MS</vt:lpstr>
      <vt:lpstr>Times New Roman</vt:lpstr>
      <vt:lpstr>Wingdings</vt:lpstr>
      <vt:lpstr>Office テーマ</vt:lpstr>
      <vt:lpstr>ジェネリック医薬品を使ってみませんか？</vt:lpstr>
      <vt:lpstr>ジェネリック医薬品を使ってみませんか？</vt:lpstr>
      <vt:lpstr>ジェネリック医薬品を使ってみませんか？</vt:lpstr>
    </vt:vector>
  </TitlesOfParts>
  <Company>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砂田 圭子</dc:creator>
  <cp:lastModifiedBy>小杉 美里</cp:lastModifiedBy>
  <cp:revision>8</cp:revision>
  <dcterms:created xsi:type="dcterms:W3CDTF">2006-02-20T11:33:30Z</dcterms:created>
  <dcterms:modified xsi:type="dcterms:W3CDTF">2018-12-20T06:29:40Z</dcterms:modified>
</cp:coreProperties>
</file>