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0" r:id="rId2"/>
    <p:sldId id="262" r:id="rId3"/>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6" autoAdjust="0"/>
  </p:normalViewPr>
  <p:slideViewPr>
    <p:cSldViewPr>
      <p:cViewPr varScale="1">
        <p:scale>
          <a:sx n="104" d="100"/>
          <a:sy n="104" d="100"/>
        </p:scale>
        <p:origin x="12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B2A79A-26A5-463E-B9C2-B17B75F40AAA}" type="datetimeFigureOut">
              <a:rPr kumimoji="1" lang="ja-JP" altLang="en-US" smtClean="0"/>
              <a:t>2018/3/9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66BA2-B650-40FB-8696-C78F8308B4E6}" type="slidenum">
              <a:rPr kumimoji="1" lang="ja-JP" altLang="en-US" smtClean="0"/>
              <a:t>‹#›</a:t>
            </a:fld>
            <a:endParaRPr kumimoji="1" lang="ja-JP" altLang="en-US"/>
          </a:p>
        </p:txBody>
      </p:sp>
    </p:spTree>
    <p:extLst>
      <p:ext uri="{BB962C8B-B14F-4D97-AF65-F5344CB8AC3E}">
        <p14:creationId xmlns:p14="http://schemas.microsoft.com/office/powerpoint/2010/main" val="24056924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B66BA2-B650-40FB-8696-C78F8308B4E6}" type="slidenum">
              <a:rPr kumimoji="1" lang="ja-JP" altLang="en-US" smtClean="0"/>
              <a:t>2</a:t>
            </a:fld>
            <a:endParaRPr kumimoji="1" lang="ja-JP" altLang="en-US"/>
          </a:p>
        </p:txBody>
      </p:sp>
    </p:spTree>
    <p:extLst>
      <p:ext uri="{BB962C8B-B14F-4D97-AF65-F5344CB8AC3E}">
        <p14:creationId xmlns:p14="http://schemas.microsoft.com/office/powerpoint/2010/main" val="549374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bg>
      <p:bgPr>
        <a:gradFill rotWithShape="1">
          <a:gsLst>
            <a:gs pos="0">
              <a:schemeClr val="bg2">
                <a:tint val="90000"/>
                <a:lumMod val="120000"/>
              </a:schemeClr>
            </a:gs>
            <a:gs pos="54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1" name="Footer Placeholder 20"/>
          <p:cNvSpPr>
            <a:spLocks noGrp="1"/>
          </p:cNvSpPr>
          <p:nvPr>
            <p:ph type="ftr" sz="quarter" idx="11"/>
          </p:nvPr>
        </p:nvSpPr>
        <p:spPr>
          <a:xfrm>
            <a:off x="1090422" y="3908295"/>
            <a:ext cx="4429125" cy="171450"/>
          </a:xfrm>
        </p:spPr>
        <p:txBody>
          <a:bodyPr/>
          <a:lstStyle>
            <a:lvl1pPr algn="l">
              <a:defRPr>
                <a:solidFill>
                  <a:schemeClr val="tx1">
                    <a:lumMod val="75000"/>
                    <a:lumOff val="25000"/>
                  </a:schemeClr>
                </a:solidFill>
              </a:defRPr>
            </a:lvl1pPr>
          </a:lstStyle>
          <a:p>
            <a:endParaRPr kumimoji="1" lang="ja-JP" altLang="en-US"/>
          </a:p>
        </p:txBody>
      </p:sp>
      <p:sp>
        <p:nvSpPr>
          <p:cNvPr id="22" name="Slide Number Placeholder 21"/>
          <p:cNvSpPr>
            <a:spLocks noGrp="1"/>
          </p:cNvSpPr>
          <p:nvPr>
            <p:ph type="sldNum" sz="quarter" idx="12"/>
          </p:nvPr>
        </p:nvSpPr>
        <p:spPr>
          <a:xfrm>
            <a:off x="6455190" y="3909060"/>
            <a:ext cx="1583911" cy="171450"/>
          </a:xfrm>
        </p:spPr>
        <p:txBody>
          <a:bodyPr/>
          <a:lstStyle>
            <a:lvl1pPr>
              <a:defRPr>
                <a:solidFill>
                  <a:schemeClr val="tx1">
                    <a:lumMod val="75000"/>
                    <a:lumOff val="25000"/>
                  </a:schemeClr>
                </a:solidFill>
              </a:defRPr>
            </a:lvl1pPr>
          </a:lstStyle>
          <a:p>
            <a:fld id="{86B6AD6C-9235-4F6E-8A1F-BBFDF96284D9}" type="slidenum">
              <a:rPr kumimoji="1" lang="ja-JP" altLang="en-US" smtClean="0"/>
              <a:t>‹#›</a:t>
            </a:fld>
            <a:endParaRPr kumimoji="1" lang="ja-JP" altLang="en-US"/>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6299" y="2355726"/>
            <a:ext cx="8517733" cy="8311444"/>
          </a:xfrm>
          <a:prstGeom prst="rect">
            <a:avLst/>
          </a:prstGeom>
        </p:spPr>
      </p:pic>
      <p:pic>
        <p:nvPicPr>
          <p:cNvPr id="5" name="Picture 2" descr="お薬手帳のイラスト"/>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80257" y="594742"/>
            <a:ext cx="353377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1090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91440" tIns="45720" rIns="91440" bIns="45720" rtlCol="0" anchor="ctr"/>
          <a:lstStyle>
            <a:lvl1pPr algn="r">
              <a:defRPr sz="675">
                <a:solidFill>
                  <a:schemeClr val="tx1">
                    <a:tint val="75000"/>
                  </a:schemeClr>
                </a:solidFill>
              </a:defRPr>
            </a:lvl1pPr>
          </a:lstStyle>
          <a:p>
            <a:fld id="{72886318-DF32-43DF-A06A-F00D54CEB4A7}" type="datetimeFigureOut">
              <a:rPr kumimoji="1" lang="ja-JP" altLang="en-US" smtClean="0"/>
              <a:t>2018/3/9</a:t>
            </a:fld>
            <a:endParaRPr kumimoji="1" lang="ja-JP" altLang="en-US"/>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91440" tIns="45720" rIns="91440" bIns="45720" rtlCol="0" anchor="ctr"/>
          <a:lstStyle>
            <a:lvl1pPr algn="r">
              <a:defRPr sz="1500">
                <a:solidFill>
                  <a:srgbClr val="FEFFFF"/>
                </a:solidFill>
              </a:defRPr>
            </a:lvl1pPr>
          </a:lstStyle>
          <a:p>
            <a:fld id="{86B6AD6C-9235-4F6E-8A1F-BBFDF96284D9}" type="slidenum">
              <a:rPr kumimoji="1" lang="ja-JP" altLang="en-US" smtClean="0"/>
              <a:t>‹#›</a:t>
            </a:fld>
            <a:endParaRPr kumimoji="1" lang="ja-JP" altLang="en-US"/>
          </a:p>
        </p:txBody>
      </p:sp>
    </p:spTree>
    <p:extLst>
      <p:ext uri="{BB962C8B-B14F-4D97-AF65-F5344CB8AC3E}">
        <p14:creationId xmlns:p14="http://schemas.microsoft.com/office/powerpoint/2010/main" val="1842656972"/>
      </p:ext>
    </p:extLst>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144001" cy="5641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46213" y="83347"/>
            <a:ext cx="7422131" cy="461665"/>
          </a:xfrm>
          <a:prstGeom prst="rect">
            <a:avLst/>
          </a:prstGeom>
          <a:noFill/>
        </p:spPr>
        <p:txBody>
          <a:bodyPr wrap="square" rtlCol="0">
            <a:spAutoFit/>
          </a:bodyPr>
          <a:lstStyle/>
          <a:p>
            <a:r>
              <a:rPr lang="ja-JP" altLang="en-US" sz="2400" b="1" spc="600" dirty="0" smtClean="0">
                <a:solidFill>
                  <a:schemeClr val="bg1"/>
                </a:solidFill>
                <a:latin typeface="メイリオ" panose="020B0604030504040204" pitchFamily="50" charset="-128"/>
                <a:ea typeface="メイリオ" panose="020B0604030504040204" pitchFamily="50" charset="-128"/>
              </a:rPr>
              <a:t>お薬手帳の案内</a:t>
            </a:r>
            <a:endParaRPr lang="en-US" altLang="zh-CN" sz="2400" b="1" spc="600" dirty="0" smtClean="0">
              <a:solidFill>
                <a:schemeClr val="bg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0" y="4711452"/>
            <a:ext cx="9144001"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691680" y="2148787"/>
            <a:ext cx="5760640" cy="667174"/>
            <a:chOff x="1691680" y="2148787"/>
            <a:chExt cx="5760640" cy="667174"/>
          </a:xfrm>
        </p:grpSpPr>
        <p:sp>
          <p:nvSpPr>
            <p:cNvPr id="3" name="正方形/長方形 2"/>
            <p:cNvSpPr/>
            <p:nvPr/>
          </p:nvSpPr>
          <p:spPr>
            <a:xfrm>
              <a:off x="1691680" y="2383913"/>
              <a:ext cx="5760640" cy="43204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691680" y="2148787"/>
              <a:ext cx="5760640" cy="4320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p:cNvSpPr txBox="1"/>
          <p:nvPr/>
        </p:nvSpPr>
        <p:spPr>
          <a:xfrm>
            <a:off x="1619672" y="2085227"/>
            <a:ext cx="5904656" cy="710552"/>
          </a:xfrm>
          <a:prstGeom prst="rect">
            <a:avLst/>
          </a:prstGeom>
          <a:noFill/>
          <a:ln w="28575">
            <a:noFill/>
          </a:ln>
          <a:effectLst>
            <a:glow rad="101600">
              <a:schemeClr val="accent2">
                <a:satMod val="175000"/>
                <a:alpha val="40000"/>
              </a:schemeClr>
            </a:glow>
          </a:effectLst>
        </p:spPr>
        <p:txBody>
          <a:bodyPr wrap="square" tIns="180000" bIns="36000" rtlCol="0">
            <a:spAutoFit/>
          </a:bodyPr>
          <a:lstStyle/>
          <a:p>
            <a:pPr algn="ctr"/>
            <a:r>
              <a:rPr kumimoji="1" lang="ja-JP" altLang="en-US" sz="3200" b="1" spc="600" dirty="0" smtClean="0">
                <a:solidFill>
                  <a:schemeClr val="tx2">
                    <a:lumMod val="50000"/>
                  </a:schemeClr>
                </a:solidFill>
              </a:rPr>
              <a:t>お薬手帳の案内</a:t>
            </a:r>
            <a:endParaRPr kumimoji="1" lang="ja-JP" altLang="en-US" sz="3200" b="1" spc="600" dirty="0">
              <a:solidFill>
                <a:schemeClr val="tx2">
                  <a:lumMod val="50000"/>
                </a:schemeClr>
              </a:solidFill>
            </a:endParaRPr>
          </a:p>
        </p:txBody>
      </p:sp>
    </p:spTree>
    <p:extLst>
      <p:ext uri="{BB962C8B-B14F-4D97-AF65-F5344CB8AC3E}">
        <p14:creationId xmlns:p14="http://schemas.microsoft.com/office/powerpoint/2010/main" val="692586111"/>
      </p:ext>
    </p:extLst>
  </p:cSld>
  <p:clrMapOvr>
    <a:masterClrMapping/>
  </p:clrMapOvr>
  <mc:AlternateContent xmlns:mc="http://schemas.openxmlformats.org/markup-compatibility/2006" xmlns:p14="http://schemas.microsoft.com/office/powerpoint/2010/main">
    <mc:Choice Requires="p14">
      <p:transition spd="slow" p14:dur="2000" advTm="4648"/>
    </mc:Choice>
    <mc:Fallback xmlns="">
      <p:transition spd="slow" advTm="464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350" decel="100000" fill="hold"/>
                                        <p:tgtEl>
                                          <p:spTgt spid="7"/>
                                        </p:tgtEl>
                                        <p:attrNameLst>
                                          <p:attrName>ppt_y</p:attrName>
                                        </p:attrNameLst>
                                      </p:cBhvr>
                                      <p:tavLst>
                                        <p:tav tm="0">
                                          <p:val>
                                            <p:strVal val="#ppt_y+1"/>
                                          </p:val>
                                        </p:tav>
                                        <p:tav tm="100000">
                                          <p:val>
                                            <p:strVal val="#ppt_y-.03"/>
                                          </p:val>
                                        </p:tav>
                                      </p:tavLst>
                                    </p:anim>
                                    <p:anim calcmode="lin" valueType="num">
                                      <p:cBhvr>
                                        <p:cTn id="10" dur="150" accel="100000" fill="hold">
                                          <p:stCondLst>
                                            <p:cond delay="1350"/>
                                          </p:stCondLst>
                                        </p:cTn>
                                        <p:tgtEl>
                                          <p:spTgt spid="7"/>
                                        </p:tgtEl>
                                        <p:attrNameLst>
                                          <p:attrName>ppt_y</p:attrName>
                                        </p:attrNameLst>
                                      </p:cBhvr>
                                      <p:tavLst>
                                        <p:tav tm="0">
                                          <p:val>
                                            <p:strVal val="#ppt_y-.03"/>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500"/>
                                        <p:tgtEl>
                                          <p:spTgt spid="4"/>
                                        </p:tgtEl>
                                      </p:cBhvr>
                                    </p:animEffect>
                                  </p:childTnLst>
                                </p:cTn>
                              </p:par>
                            </p:childTnLst>
                          </p:cTn>
                        </p:par>
                        <p:par>
                          <p:cTn id="14" fill="hold">
                            <p:stCondLst>
                              <p:cond delay="1500"/>
                            </p:stCondLst>
                            <p:childTnLst>
                              <p:par>
                                <p:cTn id="15" presetID="10" presetClass="exit" presetSubtype="0" fill="hold" grpId="1" nodeType="afterEffect">
                                  <p:stCondLst>
                                    <p:cond delay="2000"/>
                                  </p:stCondLst>
                                  <p:childTnLst>
                                    <p:animEffect transition="out" filter="fad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par>
                                <p:cTn id="18" presetID="10" presetClass="exit" presetSubtype="0" fill="hold" nodeType="withEffect">
                                  <p:stCondLst>
                                    <p:cond delay="200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
            <a:ext cx="9144001" cy="5641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0" y="4711452"/>
            <a:ext cx="9144001"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46230" y="843558"/>
            <a:ext cx="8451539" cy="3168352"/>
          </a:xfrm>
          <a:prstGeom prst="rect">
            <a:avLst/>
          </a:prstGeom>
          <a:gradFill flip="none" rotWithShape="1">
            <a:gsLst>
              <a:gs pos="0">
                <a:schemeClr val="bg1">
                  <a:shade val="30000"/>
                  <a:satMod val="115000"/>
                </a:schemeClr>
              </a:gs>
              <a:gs pos="0">
                <a:schemeClr val="bg1"/>
              </a:gs>
              <a:gs pos="100000">
                <a:schemeClr val="bg1">
                  <a:shade val="100000"/>
                  <a:satMod val="115000"/>
                  <a:alpha val="8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06270" y="987574"/>
            <a:ext cx="7948215" cy="2862322"/>
          </a:xfrm>
          <a:prstGeom prst="rect">
            <a:avLst/>
          </a:prstGeom>
          <a:noFill/>
        </p:spPr>
        <p:txBody>
          <a:bodyPr wrap="square" rtlCol="0">
            <a:spAutoFit/>
          </a:bodyPr>
          <a:lstStyle/>
          <a:p>
            <a:pPr>
              <a:lnSpc>
                <a:spcPct val="150000"/>
              </a:lnSpc>
            </a:pPr>
            <a:r>
              <a:rPr lang="ja-JP" altLang="en-US" sz="2000" spc="600" dirty="0">
                <a:latin typeface="+mn-ea"/>
              </a:rPr>
              <a:t>病院、医院、薬局へ行った時には、毎回必ず医師、歯科医師、薬剤師に提出しましょう</a:t>
            </a:r>
            <a:r>
              <a:rPr lang="ja-JP" altLang="en-US" sz="2000" spc="600" dirty="0" smtClean="0">
                <a:latin typeface="+mn-ea"/>
              </a:rPr>
              <a:t>。</a:t>
            </a:r>
            <a:endParaRPr lang="en-US" altLang="ja-JP" sz="2000" spc="600" dirty="0" smtClean="0">
              <a:latin typeface="+mn-ea"/>
            </a:endParaRPr>
          </a:p>
          <a:p>
            <a:pPr>
              <a:lnSpc>
                <a:spcPct val="150000"/>
              </a:lnSpc>
            </a:pPr>
            <a:r>
              <a:rPr lang="ja-JP" altLang="en-US" sz="2000" spc="600" dirty="0" smtClean="0">
                <a:latin typeface="+mn-ea"/>
              </a:rPr>
              <a:t>薬局</a:t>
            </a:r>
            <a:r>
              <a:rPr lang="ja-JP" altLang="en-US" sz="2000" spc="600" dirty="0">
                <a:latin typeface="+mn-ea"/>
              </a:rPr>
              <a:t>、薬店で市販のお薬を買った場合や日常よく飲まれているサプリメントも、名前を記録しておきましょう。複数の病院にかかっている場合でも、おくすり手帳は一冊でお願いします。</a:t>
            </a:r>
            <a:endParaRPr lang="en-US" altLang="ja-JP" sz="2000" spc="600" dirty="0" smtClean="0">
              <a:latin typeface="+mn-ea"/>
            </a:endParaRPr>
          </a:p>
        </p:txBody>
      </p:sp>
      <p:sp>
        <p:nvSpPr>
          <p:cNvPr id="10" name="テキスト ボックス 9"/>
          <p:cNvSpPr txBox="1"/>
          <p:nvPr/>
        </p:nvSpPr>
        <p:spPr>
          <a:xfrm>
            <a:off x="246213" y="83347"/>
            <a:ext cx="7422131" cy="461665"/>
          </a:xfrm>
          <a:prstGeom prst="rect">
            <a:avLst/>
          </a:prstGeom>
          <a:noFill/>
        </p:spPr>
        <p:txBody>
          <a:bodyPr wrap="square" rtlCol="0">
            <a:spAutoFit/>
          </a:bodyPr>
          <a:lstStyle/>
          <a:p>
            <a:r>
              <a:rPr lang="ja-JP" altLang="en-US" sz="2400" b="1" spc="600" dirty="0" smtClean="0">
                <a:solidFill>
                  <a:schemeClr val="bg1"/>
                </a:solidFill>
                <a:latin typeface="メイリオ" panose="020B0604030504040204" pitchFamily="50" charset="-128"/>
                <a:ea typeface="メイリオ" panose="020B0604030504040204" pitchFamily="50" charset="-128"/>
              </a:rPr>
              <a:t>お薬手帳の案内</a:t>
            </a:r>
            <a:endParaRPr lang="en-US" altLang="zh-CN" sz="2400" b="1" spc="600" dirty="0" smtClean="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4707992"/>
      </p:ext>
    </p:extLst>
  </p:cSld>
  <p:clrMapOvr>
    <a:masterClrMapping/>
  </p:clrMapOvr>
  <mc:AlternateContent xmlns:mc="http://schemas.openxmlformats.org/markup-compatibility/2006" xmlns:p14="http://schemas.microsoft.com/office/powerpoint/2010/main">
    <mc:Choice Requires="p14">
      <p:transition spd="slow" p14:dur="2000" advTm="12679"/>
    </mc:Choice>
    <mc:Fallback xmlns="">
      <p:transition spd="slow" advTm="1267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250"/>
                                        <p:tgtEl>
                                          <p:spTgt spid="8"/>
                                        </p:tgtEl>
                                      </p:cBhvr>
                                    </p:animEffect>
                                    <p:anim calcmode="lin" valueType="num">
                                      <p:cBhvr>
                                        <p:cTn id="8" dur="1250" fill="hold"/>
                                        <p:tgtEl>
                                          <p:spTgt spid="8"/>
                                        </p:tgtEl>
                                        <p:attrNameLst>
                                          <p:attrName>ppt_x</p:attrName>
                                        </p:attrNameLst>
                                      </p:cBhvr>
                                      <p:tavLst>
                                        <p:tav tm="0">
                                          <p:val>
                                            <p:strVal val="#ppt_x"/>
                                          </p:val>
                                        </p:tav>
                                        <p:tav tm="100000">
                                          <p:val>
                                            <p:strVal val="#ppt_x"/>
                                          </p:val>
                                        </p:tav>
                                      </p:tavLst>
                                    </p:anim>
                                    <p:anim calcmode="lin" valueType="num">
                                      <p:cBhvr>
                                        <p:cTn id="9" dur="1250" fill="hold"/>
                                        <p:tgtEl>
                                          <p:spTgt spid="8"/>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2242</TotalTime>
  <Words>77</Words>
  <Application>Microsoft Office PowerPoint</Application>
  <PresentationFormat>画面に合わせる (16:9)</PresentationFormat>
  <Paragraphs>6</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Calibri</vt:lpstr>
      <vt:lpstr>Century Gothic</vt:lpstr>
      <vt:lpstr>Wingdings 3</vt:lpstr>
      <vt:lpstr>ウィスプ</vt:lpstr>
      <vt:lpstr>PowerPoint プレゼンテーション</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FS</dc:creator>
  <cp:lastModifiedBy>FS</cp:lastModifiedBy>
  <cp:revision>108</cp:revision>
  <dcterms:created xsi:type="dcterms:W3CDTF">2017-08-30T05:37:27Z</dcterms:created>
  <dcterms:modified xsi:type="dcterms:W3CDTF">2018-03-09T11:59:47Z</dcterms:modified>
</cp:coreProperties>
</file>