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60" r:id="rId2"/>
    <p:sldId id="262" r:id="rId3"/>
    <p:sldId id="264" r:id="rId4"/>
  </p:sldIdLst>
  <p:sldSz cx="9144000" cy="5143500" type="screen16x9"/>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AC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56" autoAdjust="0"/>
  </p:normalViewPr>
  <p:slideViewPr>
    <p:cSldViewPr>
      <p:cViewPr varScale="1">
        <p:scale>
          <a:sx n="72" d="100"/>
          <a:sy n="72" d="100"/>
        </p:scale>
        <p:origin x="64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B2A79A-26A5-463E-B9C2-B17B75F40AAA}" type="datetimeFigureOut">
              <a:rPr kumimoji="1" lang="ja-JP" altLang="en-US" smtClean="0"/>
              <a:t>2018/6/11</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B66BA2-B650-40FB-8696-C78F8308B4E6}" type="slidenum">
              <a:rPr kumimoji="1" lang="ja-JP" altLang="en-US" smtClean="0"/>
              <a:t>‹#›</a:t>
            </a:fld>
            <a:endParaRPr kumimoji="1" lang="ja-JP" altLang="en-US"/>
          </a:p>
        </p:txBody>
      </p:sp>
    </p:spTree>
    <p:extLst>
      <p:ext uri="{BB962C8B-B14F-4D97-AF65-F5344CB8AC3E}">
        <p14:creationId xmlns:p14="http://schemas.microsoft.com/office/powerpoint/2010/main" val="24056924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7B66BA2-B650-40FB-8696-C78F8308B4E6}" type="slidenum">
              <a:rPr kumimoji="1" lang="ja-JP" altLang="en-US" smtClean="0"/>
              <a:t>2</a:t>
            </a:fld>
            <a:endParaRPr kumimoji="1" lang="ja-JP" altLang="en-US"/>
          </a:p>
        </p:txBody>
      </p:sp>
    </p:spTree>
    <p:extLst>
      <p:ext uri="{BB962C8B-B14F-4D97-AF65-F5344CB8AC3E}">
        <p14:creationId xmlns:p14="http://schemas.microsoft.com/office/powerpoint/2010/main" val="549374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7B66BA2-B650-40FB-8696-C78F8308B4E6}" type="slidenum">
              <a:rPr kumimoji="1" lang="ja-JP" altLang="en-US" smtClean="0"/>
              <a:t>3</a:t>
            </a:fld>
            <a:endParaRPr kumimoji="1" lang="ja-JP" altLang="en-US"/>
          </a:p>
        </p:txBody>
      </p:sp>
    </p:spTree>
    <p:extLst>
      <p:ext uri="{BB962C8B-B14F-4D97-AF65-F5344CB8AC3E}">
        <p14:creationId xmlns:p14="http://schemas.microsoft.com/office/powerpoint/2010/main" val="25227367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1_タイトル スライド">
    <p:bg>
      <p:bgPr>
        <a:gradFill rotWithShape="1">
          <a:gsLst>
            <a:gs pos="0">
              <a:schemeClr val="bg2">
                <a:tint val="90000"/>
                <a:lumMod val="120000"/>
              </a:schemeClr>
            </a:gs>
            <a:gs pos="54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p:nvSpPr>
          <p:cNvPr id="21" name="Footer Placeholder 20"/>
          <p:cNvSpPr>
            <a:spLocks noGrp="1"/>
          </p:cNvSpPr>
          <p:nvPr>
            <p:ph type="ftr" sz="quarter" idx="11"/>
          </p:nvPr>
        </p:nvSpPr>
        <p:spPr>
          <a:xfrm>
            <a:off x="1090422" y="3908295"/>
            <a:ext cx="4429125" cy="171450"/>
          </a:xfrm>
        </p:spPr>
        <p:txBody>
          <a:bodyPr/>
          <a:lstStyle>
            <a:lvl1pPr algn="l">
              <a:defRPr>
                <a:solidFill>
                  <a:schemeClr val="tx1">
                    <a:lumMod val="75000"/>
                    <a:lumOff val="25000"/>
                  </a:schemeClr>
                </a:solidFill>
              </a:defRPr>
            </a:lvl1pPr>
          </a:lstStyle>
          <a:p>
            <a:endParaRPr kumimoji="1" lang="ja-JP" altLang="en-US"/>
          </a:p>
        </p:txBody>
      </p:sp>
      <p:sp>
        <p:nvSpPr>
          <p:cNvPr id="22" name="Slide Number Placeholder 21"/>
          <p:cNvSpPr>
            <a:spLocks noGrp="1"/>
          </p:cNvSpPr>
          <p:nvPr>
            <p:ph type="sldNum" sz="quarter" idx="12"/>
          </p:nvPr>
        </p:nvSpPr>
        <p:spPr>
          <a:xfrm>
            <a:off x="6455190" y="3909060"/>
            <a:ext cx="1583911" cy="171450"/>
          </a:xfrm>
        </p:spPr>
        <p:txBody>
          <a:bodyPr/>
          <a:lstStyle>
            <a:lvl1pPr>
              <a:defRPr>
                <a:solidFill>
                  <a:schemeClr val="tx1">
                    <a:lumMod val="75000"/>
                    <a:lumOff val="25000"/>
                  </a:schemeClr>
                </a:solidFill>
              </a:defRPr>
            </a:lvl1pPr>
          </a:lstStyle>
          <a:p>
            <a:fld id="{86B6AD6C-9235-4F6E-8A1F-BBFDF96284D9}" type="slidenum">
              <a:rPr kumimoji="1" lang="ja-JP" altLang="en-US" smtClean="0"/>
              <a:t>‹#›</a:t>
            </a:fld>
            <a:endParaRPr kumimoji="1" lang="ja-JP" altLang="en-US"/>
          </a:p>
        </p:txBody>
      </p:sp>
      <p:pic>
        <p:nvPicPr>
          <p:cNvPr id="3" name="図 2"/>
          <p:cNvPicPr>
            <a:picLocks noChangeAspect="1"/>
          </p:cNvPicPr>
          <p:nvPr userDrawn="1"/>
        </p:nvPicPr>
        <p:blipFill rotWithShape="1">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t="16942" r="6128" b="32966"/>
          <a:stretch/>
        </p:blipFill>
        <p:spPr>
          <a:xfrm>
            <a:off x="-32111" y="123478"/>
            <a:ext cx="9176111" cy="4896544"/>
          </a:xfrm>
          <a:prstGeom prst="rect">
            <a:avLst/>
          </a:prstGeom>
        </p:spPr>
      </p:pic>
    </p:spTree>
    <p:extLst>
      <p:ext uri="{BB962C8B-B14F-4D97-AF65-F5344CB8AC3E}">
        <p14:creationId xmlns:p14="http://schemas.microsoft.com/office/powerpoint/2010/main" val="243710901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171450"/>
            <a:ext cx="2138637" cy="4978971"/>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589"/>
            <a:ext cx="1767506" cy="514052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51435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468082"/>
            <a:ext cx="6683765" cy="960668"/>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1909" y="1600200"/>
            <a:ext cx="6686550" cy="291465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771210" y="4597828"/>
            <a:ext cx="859712" cy="277797"/>
          </a:xfrm>
          <a:prstGeom prst="rect">
            <a:avLst/>
          </a:prstGeom>
        </p:spPr>
        <p:txBody>
          <a:bodyPr vert="horz" lIns="91440" tIns="45720" rIns="91440" bIns="45720" rtlCol="0" anchor="ctr"/>
          <a:lstStyle>
            <a:lvl1pPr algn="r">
              <a:defRPr sz="675">
                <a:solidFill>
                  <a:schemeClr val="tx1">
                    <a:tint val="75000"/>
                  </a:schemeClr>
                </a:solidFill>
              </a:defRPr>
            </a:lvl1pPr>
          </a:lstStyle>
          <a:p>
            <a:fld id="{72886318-DF32-43DF-A06A-F00D54CEB4A7}" type="datetimeFigureOut">
              <a:rPr kumimoji="1" lang="ja-JP" altLang="en-US" smtClean="0"/>
              <a:t>2018/6/11</a:t>
            </a:fld>
            <a:endParaRPr kumimoji="1" lang="ja-JP" altLang="en-US"/>
          </a:p>
        </p:txBody>
      </p:sp>
      <p:sp>
        <p:nvSpPr>
          <p:cNvPr id="5" name="Footer Placeholder 4"/>
          <p:cNvSpPr>
            <a:spLocks noGrp="1"/>
          </p:cNvSpPr>
          <p:nvPr>
            <p:ph type="ftr" sz="quarter" idx="3"/>
          </p:nvPr>
        </p:nvSpPr>
        <p:spPr>
          <a:xfrm>
            <a:off x="1941910" y="4601856"/>
            <a:ext cx="5714999" cy="273844"/>
          </a:xfrm>
          <a:prstGeom prst="rect">
            <a:avLst/>
          </a:prstGeom>
        </p:spPr>
        <p:txBody>
          <a:bodyPr vert="horz" lIns="91440" tIns="45720" rIns="91440" bIns="45720" rtlCol="0" anchor="ctr"/>
          <a:lstStyle>
            <a:lvl1pPr algn="l">
              <a:defRPr sz="67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bwMode="gray">
          <a:xfrm>
            <a:off x="398860" y="590837"/>
            <a:ext cx="584825" cy="273844"/>
          </a:xfrm>
          <a:prstGeom prst="rect">
            <a:avLst/>
          </a:prstGeom>
        </p:spPr>
        <p:txBody>
          <a:bodyPr vert="horz" lIns="91440" tIns="45720" rIns="91440" bIns="45720" rtlCol="0" anchor="ctr"/>
          <a:lstStyle>
            <a:lvl1pPr algn="r">
              <a:defRPr sz="1500">
                <a:solidFill>
                  <a:srgbClr val="FEFFFF"/>
                </a:solidFill>
              </a:defRPr>
            </a:lvl1pPr>
          </a:lstStyle>
          <a:p>
            <a:fld id="{86B6AD6C-9235-4F6E-8A1F-BBFDF96284D9}" type="slidenum">
              <a:rPr kumimoji="1" lang="ja-JP" altLang="en-US" smtClean="0"/>
              <a:t>‹#›</a:t>
            </a:fld>
            <a:endParaRPr kumimoji="1" lang="ja-JP" altLang="en-US"/>
          </a:p>
        </p:txBody>
      </p:sp>
    </p:spTree>
    <p:extLst>
      <p:ext uri="{BB962C8B-B14F-4D97-AF65-F5344CB8AC3E}">
        <p14:creationId xmlns:p14="http://schemas.microsoft.com/office/powerpoint/2010/main" val="1842656972"/>
      </p:ext>
    </p:extLst>
  </p:cSld>
  <p:clrMap bg1="lt1" tx1="dk1" bg2="lt2" tx2="dk2" accent1="accent1" accent2="accent2" accent3="accent3" accent4="accent4" accent5="accent5" accent6="accent6" hlink="hlink" folHlink="folHlink"/>
  <p:sldLayoutIdLst>
    <p:sldLayoutId id="2147483689" r:id="rId1"/>
  </p:sldLayoutIdLst>
  <p:timing>
    <p:tnLst>
      <p:par>
        <p:cTn id="1" dur="indefinite" restart="never" nodeType="tmRoot"/>
      </p:par>
    </p:tnLst>
  </p:timing>
  <p:txStyles>
    <p:titleStyle>
      <a:lvl1pPr algn="l" defTabSz="342900" rtl="0" eaLnBrk="1" latinLnBrk="0" hangingPunct="1">
        <a:spcBef>
          <a:spcPct val="0"/>
        </a:spcBef>
        <a:buNone/>
        <a:defRPr kumimoji="1" sz="27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57175" indent="-257175" algn="l" defTabSz="342900" rtl="0" eaLnBrk="1" latinLnBrk="0" hangingPunct="1">
        <a:spcBef>
          <a:spcPts val="750"/>
        </a:spcBef>
        <a:spcAft>
          <a:spcPts val="0"/>
        </a:spcAft>
        <a:buClr>
          <a:schemeClr val="accent1"/>
        </a:buClr>
        <a:buFont typeface="Wingdings 3" charset="2"/>
        <a:buChar char=""/>
        <a:defRPr kumimoji="1"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Font typeface="Wingdings 3" charset="2"/>
        <a:buChar char=""/>
        <a:defRPr kumimoji="1"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kumimoji="1" sz="1350" kern="1200">
          <a:solidFill>
            <a:schemeClr val="tx1"/>
          </a:solidFill>
          <a:latin typeface="+mn-lt"/>
          <a:ea typeface="+mn-ea"/>
          <a:cs typeface="+mn-cs"/>
        </a:defRPr>
      </a:lvl1pPr>
      <a:lvl2pPr marL="342900" algn="l" defTabSz="342900" rtl="0" eaLnBrk="1" latinLnBrk="0" hangingPunct="1">
        <a:defRPr kumimoji="1" sz="1350" kern="1200">
          <a:solidFill>
            <a:schemeClr val="tx1"/>
          </a:solidFill>
          <a:latin typeface="+mn-lt"/>
          <a:ea typeface="+mn-ea"/>
          <a:cs typeface="+mn-cs"/>
        </a:defRPr>
      </a:lvl2pPr>
      <a:lvl3pPr marL="685800" algn="l" defTabSz="342900" rtl="0" eaLnBrk="1" latinLnBrk="0" hangingPunct="1">
        <a:defRPr kumimoji="1" sz="1350" kern="1200">
          <a:solidFill>
            <a:schemeClr val="tx1"/>
          </a:solidFill>
          <a:latin typeface="+mn-lt"/>
          <a:ea typeface="+mn-ea"/>
          <a:cs typeface="+mn-cs"/>
        </a:defRPr>
      </a:lvl3pPr>
      <a:lvl4pPr marL="1028700" algn="l" defTabSz="342900" rtl="0" eaLnBrk="1" latinLnBrk="0" hangingPunct="1">
        <a:defRPr kumimoji="1" sz="1350" kern="1200">
          <a:solidFill>
            <a:schemeClr val="tx1"/>
          </a:solidFill>
          <a:latin typeface="+mn-lt"/>
          <a:ea typeface="+mn-ea"/>
          <a:cs typeface="+mn-cs"/>
        </a:defRPr>
      </a:lvl4pPr>
      <a:lvl5pPr marL="1371600" algn="l" defTabSz="342900" rtl="0" eaLnBrk="1" latinLnBrk="0" hangingPunct="1">
        <a:defRPr kumimoji="1" sz="1350" kern="1200">
          <a:solidFill>
            <a:schemeClr val="tx1"/>
          </a:solidFill>
          <a:latin typeface="+mn-lt"/>
          <a:ea typeface="+mn-ea"/>
          <a:cs typeface="+mn-cs"/>
        </a:defRPr>
      </a:lvl5pPr>
      <a:lvl6pPr marL="1714500" algn="l" defTabSz="342900" rtl="0" eaLnBrk="1" latinLnBrk="0" hangingPunct="1">
        <a:defRPr kumimoji="1" sz="1350" kern="1200">
          <a:solidFill>
            <a:schemeClr val="tx1"/>
          </a:solidFill>
          <a:latin typeface="+mn-lt"/>
          <a:ea typeface="+mn-ea"/>
          <a:cs typeface="+mn-cs"/>
        </a:defRPr>
      </a:lvl6pPr>
      <a:lvl7pPr marL="2057400" algn="l" defTabSz="342900" rtl="0" eaLnBrk="1" latinLnBrk="0" hangingPunct="1">
        <a:defRPr kumimoji="1" sz="1350" kern="1200">
          <a:solidFill>
            <a:schemeClr val="tx1"/>
          </a:solidFill>
          <a:latin typeface="+mn-lt"/>
          <a:ea typeface="+mn-ea"/>
          <a:cs typeface="+mn-cs"/>
        </a:defRPr>
      </a:lvl7pPr>
      <a:lvl8pPr marL="2400300" algn="l" defTabSz="342900" rtl="0" eaLnBrk="1" latinLnBrk="0" hangingPunct="1">
        <a:defRPr kumimoji="1" sz="1350" kern="1200">
          <a:solidFill>
            <a:schemeClr val="tx1"/>
          </a:solidFill>
          <a:latin typeface="+mn-lt"/>
          <a:ea typeface="+mn-ea"/>
          <a:cs typeface="+mn-cs"/>
        </a:defRPr>
      </a:lvl8pPr>
      <a:lvl9pPr marL="2743200" algn="l" defTabSz="3429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4711452"/>
            <a:ext cx="9144001" cy="43204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0" y="-1"/>
            <a:ext cx="9144001" cy="564115"/>
          </a:xfrm>
          <a:prstGeom prst="rect">
            <a:avLst/>
          </a:prstGeom>
          <a:solidFill>
            <a:srgbClr val="6AA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246213" y="83347"/>
            <a:ext cx="2741611" cy="461665"/>
          </a:xfrm>
          <a:prstGeom prst="rect">
            <a:avLst/>
          </a:prstGeom>
          <a:noFill/>
        </p:spPr>
        <p:txBody>
          <a:bodyPr wrap="square" rtlCol="0">
            <a:spAutoFit/>
          </a:bodyPr>
          <a:lstStyle/>
          <a:p>
            <a:r>
              <a:rPr lang="ja-JP" altLang="en-US" sz="2400" spc="600" dirty="0" smtClean="0">
                <a:solidFill>
                  <a:schemeClr val="bg1"/>
                </a:solidFill>
                <a:latin typeface="メイリオ" panose="020B0604030504040204" pitchFamily="50" charset="-128"/>
                <a:ea typeface="メイリオ" panose="020B0604030504040204" pitchFamily="50" charset="-128"/>
              </a:rPr>
              <a:t>予防接種案内</a:t>
            </a:r>
            <a:endParaRPr lang="en-US" altLang="zh-CN" sz="2400" b="1" spc="600" dirty="0" smtClean="0">
              <a:solidFill>
                <a:schemeClr val="bg1"/>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1907704" y="1975955"/>
            <a:ext cx="5760640" cy="1049106"/>
          </a:xfrm>
          <a:prstGeom prst="rect">
            <a:avLst/>
          </a:prstGeom>
          <a:solidFill>
            <a:schemeClr val="bg1"/>
          </a:solidFill>
        </p:spPr>
        <p:txBody>
          <a:bodyPr wrap="square" tIns="180000" bIns="36000" rtlCol="0">
            <a:spAutoFit/>
          </a:bodyPr>
          <a:lstStyle/>
          <a:p>
            <a:pPr algn="ctr"/>
            <a:endParaRPr kumimoji="1" lang="ja-JP" altLang="en-US" sz="5400" b="1" spc="600" dirty="0">
              <a:solidFill>
                <a:schemeClr val="accent1"/>
              </a:solidFill>
            </a:endParaRPr>
          </a:p>
        </p:txBody>
      </p:sp>
      <p:sp>
        <p:nvSpPr>
          <p:cNvPr id="6" name="テキスト ボックス 5"/>
          <p:cNvSpPr txBox="1"/>
          <p:nvPr/>
        </p:nvSpPr>
        <p:spPr>
          <a:xfrm>
            <a:off x="1907704" y="1995686"/>
            <a:ext cx="5760640" cy="1049106"/>
          </a:xfrm>
          <a:prstGeom prst="rect">
            <a:avLst/>
          </a:prstGeom>
          <a:noFill/>
        </p:spPr>
        <p:txBody>
          <a:bodyPr wrap="square" tIns="180000" bIns="36000" rtlCol="0">
            <a:spAutoFit/>
          </a:bodyPr>
          <a:lstStyle/>
          <a:p>
            <a:pPr algn="ctr"/>
            <a:r>
              <a:rPr lang="ja-JP" altLang="en-US" sz="5400" b="1" spc="600" dirty="0" smtClean="0">
                <a:solidFill>
                  <a:schemeClr val="accent1"/>
                </a:solidFill>
              </a:rPr>
              <a:t>予防接種</a:t>
            </a:r>
            <a:r>
              <a:rPr lang="ja-JP" altLang="en-US" sz="5400" b="1" spc="600" dirty="0">
                <a:solidFill>
                  <a:schemeClr val="accent1"/>
                </a:solidFill>
              </a:rPr>
              <a:t>案内</a:t>
            </a:r>
            <a:endParaRPr kumimoji="1" lang="ja-JP" altLang="en-US" sz="5400" b="1" spc="600" dirty="0">
              <a:solidFill>
                <a:schemeClr val="accent1"/>
              </a:solidFill>
            </a:endParaRPr>
          </a:p>
        </p:txBody>
      </p:sp>
    </p:spTree>
    <p:extLst>
      <p:ext uri="{BB962C8B-B14F-4D97-AF65-F5344CB8AC3E}">
        <p14:creationId xmlns:p14="http://schemas.microsoft.com/office/powerpoint/2010/main" val="692586111"/>
      </p:ext>
    </p:extLst>
  </p:cSld>
  <p:clrMapOvr>
    <a:masterClrMapping/>
  </p:clrMapOvr>
  <mc:AlternateContent xmlns:mc="http://schemas.openxmlformats.org/markup-compatibility/2006" xmlns:p14="http://schemas.microsoft.com/office/powerpoint/2010/main">
    <mc:Choice Requires="p14">
      <p:transition spd="slow" p14:dur="2000" advTm="5113"/>
    </mc:Choice>
    <mc:Fallback xmlns="">
      <p:transition spd="slow" advTm="5113"/>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par>
                          <p:cTn id="8" fill="hold">
                            <p:stCondLst>
                              <p:cond delay="500"/>
                            </p:stCondLst>
                            <p:childTnLst>
                              <p:par>
                                <p:cTn id="9" presetID="53" presetClass="entr" presetSubtype="16" fill="hold" grpId="0" nodeType="afterEffect">
                                  <p:stCondLst>
                                    <p:cond delay="0"/>
                                  </p:stCondLst>
                                  <p:iterate type="lt">
                                    <p:tmPct val="0"/>
                                  </p:iterate>
                                  <p:childTnLst>
                                    <p:set>
                                      <p:cBhvr>
                                        <p:cTn id="10" dur="1" fill="hold">
                                          <p:stCondLst>
                                            <p:cond delay="0"/>
                                          </p:stCondLst>
                                        </p:cTn>
                                        <p:tgtEl>
                                          <p:spTgt spid="6">
                                            <p:txEl>
                                              <p:pRg st="0" end="0"/>
                                            </p:txEl>
                                          </p:spTgt>
                                        </p:tgtEl>
                                        <p:attrNameLst>
                                          <p:attrName>style.visibility</p:attrName>
                                        </p:attrNameLst>
                                      </p:cBhvr>
                                      <p:to>
                                        <p:strVal val="visible"/>
                                      </p:to>
                                    </p:set>
                                    <p:anim calcmode="lin" valueType="num">
                                      <p:cBhvr>
                                        <p:cTn id="11" dur="1250" fill="hold"/>
                                        <p:tgtEl>
                                          <p:spTgt spid="6">
                                            <p:txEl>
                                              <p:pRg st="0" end="0"/>
                                            </p:txEl>
                                          </p:spTgt>
                                        </p:tgtEl>
                                        <p:attrNameLst>
                                          <p:attrName>ppt_w</p:attrName>
                                        </p:attrNameLst>
                                      </p:cBhvr>
                                      <p:tavLst>
                                        <p:tav tm="0">
                                          <p:val>
                                            <p:fltVal val="0"/>
                                          </p:val>
                                        </p:tav>
                                        <p:tav tm="100000">
                                          <p:val>
                                            <p:strVal val="#ppt_w"/>
                                          </p:val>
                                        </p:tav>
                                      </p:tavLst>
                                    </p:anim>
                                    <p:anim calcmode="lin" valueType="num">
                                      <p:cBhvr>
                                        <p:cTn id="12" dur="125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13" dur="1250"/>
                                        <p:tgtEl>
                                          <p:spTgt spid="6">
                                            <p:txEl>
                                              <p:pRg st="0" end="0"/>
                                            </p:txEl>
                                          </p:spTgt>
                                        </p:tgtEl>
                                      </p:cBhvr>
                                    </p:animEffect>
                                  </p:childTnLst>
                                </p:cTn>
                              </p:par>
                              <p:par>
                                <p:cTn id="14" presetID="10" presetClass="exit" presetSubtype="0" fill="hold" grpId="1" nodeType="withEffect">
                                  <p:stCondLst>
                                    <p:cond delay="3000"/>
                                  </p:stCondLst>
                                  <p:iterate type="lt">
                                    <p:tmPct val="0"/>
                                  </p:iterate>
                                  <p:childTnLst>
                                    <p:animEffect transition="out" filter="fade">
                                      <p:cBhvr>
                                        <p:cTn id="15" dur="1000"/>
                                        <p:tgtEl>
                                          <p:spTgt spid="6">
                                            <p:txEl>
                                              <p:pRg st="0" end="0"/>
                                            </p:txEl>
                                          </p:spTgt>
                                        </p:tgtEl>
                                      </p:cBhvr>
                                    </p:animEffect>
                                    <p:set>
                                      <p:cBhvr>
                                        <p:cTn id="16" dur="1" fill="hold">
                                          <p:stCondLst>
                                            <p:cond delay="999"/>
                                          </p:stCondLst>
                                        </p:cTn>
                                        <p:tgtEl>
                                          <p:spTgt spid="6">
                                            <p:txEl>
                                              <p:pRg st="0" end="0"/>
                                            </p:txEl>
                                          </p:spTgt>
                                        </p:tgtEl>
                                        <p:attrNameLst>
                                          <p:attrName>style.visibility</p:attrName>
                                        </p:attrNameLst>
                                      </p:cBhvr>
                                      <p:to>
                                        <p:strVal val="hidden"/>
                                      </p:to>
                                    </p:set>
                                  </p:childTnLst>
                                </p:cTn>
                              </p:par>
                              <p:par>
                                <p:cTn id="17" presetID="10" presetClass="exit" presetSubtype="0" fill="hold" grpId="1" nodeType="withEffect">
                                  <p:stCondLst>
                                    <p:cond delay="3000"/>
                                  </p:stCondLst>
                                  <p:childTnLst>
                                    <p:animEffect transition="out" filter="fade">
                                      <p:cBhvr>
                                        <p:cTn id="18" dur="1000"/>
                                        <p:tgtEl>
                                          <p:spTgt spid="11"/>
                                        </p:tgtEl>
                                      </p:cBhvr>
                                    </p:animEffect>
                                    <p:set>
                                      <p:cBhvr>
                                        <p:cTn id="19" dur="1" fill="hold">
                                          <p:stCondLst>
                                            <p:cond delay="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6" grpId="0" build="allAtOnce"/>
      <p:bldP spid="6" grpId="1"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755576" y="771550"/>
            <a:ext cx="7632848" cy="3744416"/>
          </a:xfrm>
          <a:prstGeom prst="rect">
            <a:avLst/>
          </a:prstGeom>
          <a:solidFill>
            <a:schemeClr val="bg1">
              <a:alpha val="6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0" y="-1"/>
            <a:ext cx="9144001" cy="564115"/>
          </a:xfrm>
          <a:prstGeom prst="rect">
            <a:avLst/>
          </a:prstGeom>
          <a:solidFill>
            <a:srgbClr val="6AA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1016790" y="1889886"/>
            <a:ext cx="7233026" cy="2723823"/>
          </a:xfrm>
          <a:prstGeom prst="rect">
            <a:avLst/>
          </a:prstGeom>
          <a:noFill/>
        </p:spPr>
        <p:txBody>
          <a:bodyPr wrap="square" rtlCol="0">
            <a:spAutoFit/>
          </a:bodyPr>
          <a:lstStyle/>
          <a:p>
            <a:pPr>
              <a:lnSpc>
                <a:spcPct val="150000"/>
              </a:lnSpc>
            </a:pPr>
            <a:r>
              <a:rPr lang="ja-JP" altLang="en-US" sz="2000" spc="600" dirty="0" smtClean="0">
                <a:latin typeface="+mn-ea"/>
              </a:rPr>
              <a:t>平成</a:t>
            </a:r>
            <a:r>
              <a:rPr lang="en-US" altLang="ja-JP" sz="2000" spc="600" dirty="0">
                <a:latin typeface="+mn-ea"/>
              </a:rPr>
              <a:t>30</a:t>
            </a:r>
            <a:r>
              <a:rPr lang="ja-JP" altLang="en-US" sz="2000" spc="600" dirty="0" smtClean="0">
                <a:latin typeface="+mn-ea"/>
              </a:rPr>
              <a:t>年度</a:t>
            </a:r>
            <a:r>
              <a:rPr lang="ja-JP" altLang="en-US" sz="2000" spc="600" dirty="0">
                <a:latin typeface="+mn-ea"/>
              </a:rPr>
              <a:t>のインフルエンザ予防接種を開始致しました。ご希望の方は、</a:t>
            </a:r>
            <a:r>
              <a:rPr lang="ja-JP" altLang="en-US" sz="2000" spc="600" dirty="0" smtClean="0">
                <a:latin typeface="+mn-ea"/>
              </a:rPr>
              <a:t>ご予約下さい。</a:t>
            </a:r>
            <a:endParaRPr lang="en-US" altLang="ja-JP" sz="2000" spc="600" dirty="0" smtClean="0">
              <a:latin typeface="+mn-ea"/>
            </a:endParaRPr>
          </a:p>
          <a:p>
            <a:pPr>
              <a:lnSpc>
                <a:spcPct val="150000"/>
              </a:lnSpc>
            </a:pPr>
            <a:r>
              <a:rPr lang="ja-JP" altLang="en-US" sz="1200" spc="600" dirty="0">
                <a:latin typeface="+mn-ea"/>
              </a:rPr>
              <a:t>　</a:t>
            </a:r>
            <a:r>
              <a:rPr lang="ja-JP" altLang="en-US" sz="1200" spc="600" dirty="0" smtClean="0">
                <a:latin typeface="+mn-ea"/>
              </a:rPr>
              <a:t>　</a:t>
            </a:r>
            <a:endParaRPr lang="en-US" altLang="ja-JP" sz="1200" spc="600" dirty="0" smtClean="0">
              <a:latin typeface="+mn-ea"/>
            </a:endParaRPr>
          </a:p>
          <a:p>
            <a:pPr>
              <a:lnSpc>
                <a:spcPct val="150000"/>
              </a:lnSpc>
            </a:pPr>
            <a:r>
              <a:rPr lang="ja-JP" altLang="en-US" sz="2000" b="1" spc="600" dirty="0" smtClean="0">
                <a:latin typeface="+mn-ea"/>
              </a:rPr>
              <a:t>接種日　 ：月曜日</a:t>
            </a:r>
            <a:r>
              <a:rPr lang="en-US" altLang="ja-JP" sz="2000" b="1" spc="600" dirty="0" smtClean="0">
                <a:latin typeface="+mn-ea"/>
              </a:rPr>
              <a:t>~</a:t>
            </a:r>
            <a:r>
              <a:rPr lang="ja-JP" altLang="en-US" sz="2000" b="1" spc="600" dirty="0" smtClean="0">
                <a:latin typeface="+mn-ea"/>
              </a:rPr>
              <a:t>土曜日　</a:t>
            </a:r>
            <a:r>
              <a:rPr lang="en-US" altLang="ja-JP" sz="1200" b="1" spc="600" dirty="0" smtClean="0">
                <a:latin typeface="+mn-ea"/>
              </a:rPr>
              <a:t>※</a:t>
            </a:r>
            <a:r>
              <a:rPr lang="ja-JP" altLang="en-US" sz="1200" b="1" spc="600" dirty="0" smtClean="0">
                <a:latin typeface="+mn-ea"/>
              </a:rPr>
              <a:t>休診日除く</a:t>
            </a:r>
            <a:endParaRPr lang="en-US" altLang="ja-JP" sz="1200" b="1" spc="600" dirty="0" smtClean="0">
              <a:latin typeface="+mn-ea"/>
            </a:endParaRPr>
          </a:p>
          <a:p>
            <a:pPr>
              <a:lnSpc>
                <a:spcPct val="150000"/>
              </a:lnSpc>
            </a:pPr>
            <a:r>
              <a:rPr lang="ja-JP" altLang="en-US" sz="2000" b="1" spc="600" dirty="0" smtClean="0">
                <a:latin typeface="+mn-ea"/>
              </a:rPr>
              <a:t>接種料金 ：〇</a:t>
            </a:r>
            <a:r>
              <a:rPr lang="en-US" altLang="ja-JP" sz="2000" b="1" spc="600" dirty="0" smtClean="0">
                <a:latin typeface="+mn-ea"/>
              </a:rPr>
              <a:t>,</a:t>
            </a:r>
            <a:r>
              <a:rPr lang="ja-JP" altLang="en-US" sz="2000" b="1" spc="600" dirty="0" smtClean="0">
                <a:latin typeface="+mn-ea"/>
              </a:rPr>
              <a:t>〇〇〇円</a:t>
            </a:r>
            <a:r>
              <a:rPr lang="en-US" altLang="ja-JP" sz="2000" b="1" spc="600" dirty="0" smtClean="0">
                <a:latin typeface="+mn-ea"/>
              </a:rPr>
              <a:t>(1</a:t>
            </a:r>
            <a:r>
              <a:rPr lang="ja-JP" altLang="en-US" sz="2000" b="1" spc="600" dirty="0" smtClean="0">
                <a:latin typeface="+mn-ea"/>
              </a:rPr>
              <a:t>回）</a:t>
            </a:r>
            <a:endParaRPr lang="en-US" altLang="ja-JP" sz="2000" b="1" spc="600" dirty="0" smtClean="0">
              <a:latin typeface="+mn-ea"/>
            </a:endParaRPr>
          </a:p>
          <a:p>
            <a:pPr>
              <a:lnSpc>
                <a:spcPct val="150000"/>
              </a:lnSpc>
            </a:pPr>
            <a:endParaRPr lang="ja-JP" altLang="en-US" sz="2000" b="1" spc="600" dirty="0" smtClean="0">
              <a:latin typeface="+mn-ea"/>
            </a:endParaRPr>
          </a:p>
        </p:txBody>
      </p:sp>
      <p:sp>
        <p:nvSpPr>
          <p:cNvPr id="10" name="テキスト ボックス 9"/>
          <p:cNvSpPr txBox="1"/>
          <p:nvPr/>
        </p:nvSpPr>
        <p:spPr>
          <a:xfrm>
            <a:off x="246213" y="83347"/>
            <a:ext cx="3533699" cy="461665"/>
          </a:xfrm>
          <a:prstGeom prst="rect">
            <a:avLst/>
          </a:prstGeom>
          <a:noFill/>
        </p:spPr>
        <p:txBody>
          <a:bodyPr wrap="square" rtlCol="0">
            <a:spAutoFit/>
          </a:bodyPr>
          <a:lstStyle/>
          <a:p>
            <a:r>
              <a:rPr lang="ja-JP" altLang="en-US" sz="2400" spc="600" dirty="0">
                <a:solidFill>
                  <a:schemeClr val="bg1"/>
                </a:solidFill>
                <a:latin typeface="メイリオ" panose="020B0604030504040204" pitchFamily="50" charset="-128"/>
              </a:rPr>
              <a:t>予防接種</a:t>
            </a:r>
            <a:r>
              <a:rPr lang="ja-JP" altLang="en-US" sz="2400" spc="600" dirty="0" smtClean="0">
                <a:solidFill>
                  <a:schemeClr val="bg1"/>
                </a:solidFill>
                <a:latin typeface="メイリオ" panose="020B0604030504040204" pitchFamily="50" charset="-128"/>
              </a:rPr>
              <a:t>案内</a:t>
            </a:r>
            <a:endParaRPr lang="en-US" altLang="zh-CN" sz="2400" b="1" spc="600" dirty="0" smtClean="0">
              <a:solidFill>
                <a:schemeClr val="bg1"/>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1403648" y="915566"/>
            <a:ext cx="7488832" cy="523220"/>
          </a:xfrm>
          <a:prstGeom prst="rect">
            <a:avLst/>
          </a:prstGeom>
          <a:noFill/>
        </p:spPr>
        <p:txBody>
          <a:bodyPr wrap="square" rtlCol="0">
            <a:spAutoFit/>
          </a:bodyPr>
          <a:lstStyle/>
          <a:p>
            <a:r>
              <a:rPr lang="ja-JP" altLang="en-US" sz="2800" b="1" spc="600" dirty="0">
                <a:latin typeface="メイリオ" panose="020B0604030504040204" pitchFamily="50" charset="-128"/>
              </a:rPr>
              <a:t>インフルエンザ予防接種のご案内</a:t>
            </a:r>
            <a:endParaRPr lang="en-US" altLang="zh-CN" sz="2800" b="1" spc="600" dirty="0" smtClean="0">
              <a:latin typeface="メイリオ" panose="020B0604030504040204" pitchFamily="50" charset="-128"/>
              <a:ea typeface="メイリオ" panose="020B0604030504040204" pitchFamily="50" charset="-128"/>
            </a:endParaRPr>
          </a:p>
        </p:txBody>
      </p:sp>
      <p:sp>
        <p:nvSpPr>
          <p:cNvPr id="12" name="正方形/長方形 11"/>
          <p:cNvSpPr/>
          <p:nvPr/>
        </p:nvSpPr>
        <p:spPr>
          <a:xfrm>
            <a:off x="971600" y="1476676"/>
            <a:ext cx="7128792" cy="45719"/>
          </a:xfrm>
          <a:prstGeom prst="rect">
            <a:avLst/>
          </a:prstGeom>
          <a:solidFill>
            <a:srgbClr val="6AA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p:cNvPicPr>
            <a:picLocks noChangeAspect="1"/>
          </p:cNvPicPr>
          <p:nvPr/>
        </p:nvPicPr>
        <p:blipFill>
          <a:blip r:embed="rId3"/>
          <a:stretch>
            <a:fillRect/>
          </a:stretch>
        </p:blipFill>
        <p:spPr>
          <a:xfrm>
            <a:off x="1028622" y="880189"/>
            <a:ext cx="334315" cy="487849"/>
          </a:xfrm>
          <a:prstGeom prst="rect">
            <a:avLst/>
          </a:prstGeom>
        </p:spPr>
      </p:pic>
      <p:sp>
        <p:nvSpPr>
          <p:cNvPr id="13" name="正方形/長方形 12"/>
          <p:cNvSpPr/>
          <p:nvPr/>
        </p:nvSpPr>
        <p:spPr>
          <a:xfrm>
            <a:off x="0" y="4711452"/>
            <a:ext cx="9144001" cy="43204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4707992"/>
      </p:ext>
    </p:extLst>
  </p:cSld>
  <p:clrMapOvr>
    <a:masterClrMapping/>
  </p:clrMapOvr>
  <mc:AlternateContent xmlns:mc="http://schemas.openxmlformats.org/markup-compatibility/2006" xmlns:p14="http://schemas.microsoft.com/office/powerpoint/2010/main">
    <mc:Choice Requires="p14">
      <p:transition spd="slow" p14:dur="2000" advTm="11296"/>
    </mc:Choice>
    <mc:Fallback xmlns="">
      <p:transition spd="slow" advTm="11296"/>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250"/>
                                        <p:tgtEl>
                                          <p:spTgt spid="11"/>
                                        </p:tgtEl>
                                      </p:cBhvr>
                                    </p:animEffect>
                                  </p:childTnLst>
                                </p:cTn>
                              </p:par>
                              <p:par>
                                <p:cTn id="8" presetID="10"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42" presetClass="entr" presetSubtype="0" fill="hold" grpId="0" nodeType="withEffect">
                                  <p:stCondLst>
                                    <p:cond delay="150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250"/>
                                        <p:tgtEl>
                                          <p:spTgt spid="8"/>
                                        </p:tgtEl>
                                      </p:cBhvr>
                                    </p:animEffect>
                                    <p:anim calcmode="lin" valueType="num">
                                      <p:cBhvr>
                                        <p:cTn id="14" dur="1250" fill="hold"/>
                                        <p:tgtEl>
                                          <p:spTgt spid="8"/>
                                        </p:tgtEl>
                                        <p:attrNameLst>
                                          <p:attrName>ppt_x</p:attrName>
                                        </p:attrNameLst>
                                      </p:cBhvr>
                                      <p:tavLst>
                                        <p:tav tm="0">
                                          <p:val>
                                            <p:strVal val="#ppt_x"/>
                                          </p:val>
                                        </p:tav>
                                        <p:tav tm="100000">
                                          <p:val>
                                            <p:strVal val="#ppt_x"/>
                                          </p:val>
                                        </p:tav>
                                      </p:tavLst>
                                    </p:anim>
                                    <p:anim calcmode="lin" valueType="num">
                                      <p:cBhvr>
                                        <p:cTn id="15" dur="1250" fill="hold"/>
                                        <p:tgtEl>
                                          <p:spTgt spid="8"/>
                                        </p:tgtEl>
                                        <p:attrNameLst>
                                          <p:attrName>ppt_y</p:attrName>
                                        </p:attrNameLst>
                                      </p:cBhvr>
                                      <p:tavLst>
                                        <p:tav tm="0">
                                          <p:val>
                                            <p:strVal val="#ppt_y+.1"/>
                                          </p:val>
                                        </p:tav>
                                        <p:tav tm="100000">
                                          <p:val>
                                            <p:strVal val="#ppt_y"/>
                                          </p:val>
                                        </p:tav>
                                      </p:tavLst>
                                    </p:anim>
                                  </p:childTnLst>
                                </p:cTn>
                              </p:par>
                              <p:par>
                                <p:cTn id="16" presetID="10" presetClass="entr" presetSubtype="0"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755576" y="771550"/>
            <a:ext cx="7632848" cy="3744416"/>
          </a:xfrm>
          <a:prstGeom prst="rect">
            <a:avLst/>
          </a:prstGeom>
          <a:gradFill flip="none" rotWithShape="1">
            <a:gsLst>
              <a:gs pos="0">
                <a:schemeClr val="bg1">
                  <a:shade val="30000"/>
                  <a:satMod val="115000"/>
                </a:schemeClr>
              </a:gs>
              <a:gs pos="0">
                <a:schemeClr val="bg1"/>
              </a:gs>
              <a:gs pos="100000">
                <a:schemeClr val="bg1">
                  <a:shade val="100000"/>
                  <a:satMod val="115000"/>
                  <a:alpha val="66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0" y="4711452"/>
            <a:ext cx="9144001" cy="43204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0" y="-1"/>
            <a:ext cx="9144001" cy="56411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899592" y="1628031"/>
            <a:ext cx="7344816" cy="2400657"/>
          </a:xfrm>
          <a:prstGeom prst="rect">
            <a:avLst/>
          </a:prstGeom>
          <a:noFill/>
        </p:spPr>
        <p:txBody>
          <a:bodyPr wrap="square" rtlCol="0">
            <a:spAutoFit/>
          </a:bodyPr>
          <a:lstStyle/>
          <a:p>
            <a:pPr>
              <a:lnSpc>
                <a:spcPct val="150000"/>
              </a:lnSpc>
            </a:pPr>
            <a:r>
              <a:rPr lang="ja-JP" altLang="en-US" sz="2000" spc="600" dirty="0" smtClean="0">
                <a:latin typeface="+mn-ea"/>
              </a:rPr>
              <a:t>待ち</a:t>
            </a:r>
            <a:r>
              <a:rPr lang="ja-JP" altLang="en-US" sz="2000" spc="600" dirty="0">
                <a:latin typeface="+mn-ea"/>
              </a:rPr>
              <a:t>時間と感染のリスクを減らすために、インフルエンザ特別枠を開設し、一般内科の患者さまとは別の診察室で予防接種をしていただけます。インフルエンザ特別枠は予約制となっております。</a:t>
            </a:r>
            <a:endParaRPr kumimoji="1" lang="ja-JP" altLang="en-US" sz="2000" spc="600" dirty="0">
              <a:latin typeface="+mn-ea"/>
            </a:endParaRPr>
          </a:p>
        </p:txBody>
      </p:sp>
      <p:sp>
        <p:nvSpPr>
          <p:cNvPr id="10" name="テキスト ボックス 9"/>
          <p:cNvSpPr txBox="1"/>
          <p:nvPr/>
        </p:nvSpPr>
        <p:spPr>
          <a:xfrm>
            <a:off x="246213" y="83347"/>
            <a:ext cx="7854179" cy="461665"/>
          </a:xfrm>
          <a:prstGeom prst="rect">
            <a:avLst/>
          </a:prstGeom>
          <a:noFill/>
        </p:spPr>
        <p:txBody>
          <a:bodyPr wrap="square" rtlCol="0">
            <a:spAutoFit/>
          </a:bodyPr>
          <a:lstStyle/>
          <a:p>
            <a:r>
              <a:rPr lang="ja-JP" altLang="en-US" sz="2400" spc="600" dirty="0">
                <a:solidFill>
                  <a:schemeClr val="bg1"/>
                </a:solidFill>
                <a:latin typeface="メイリオ" panose="020B0604030504040204" pitchFamily="50" charset="-128"/>
              </a:rPr>
              <a:t>予防接種</a:t>
            </a:r>
            <a:r>
              <a:rPr lang="ja-JP" altLang="en-US" sz="2400" spc="600" dirty="0" smtClean="0">
                <a:solidFill>
                  <a:schemeClr val="bg1"/>
                </a:solidFill>
                <a:latin typeface="メイリオ" panose="020B0604030504040204" pitchFamily="50" charset="-128"/>
              </a:rPr>
              <a:t>案内</a:t>
            </a:r>
            <a:endParaRPr lang="en-US" altLang="zh-CN" sz="2400" b="1" spc="600" dirty="0" smtClean="0">
              <a:solidFill>
                <a:schemeClr val="bg1"/>
              </a:solidFill>
              <a:latin typeface="メイリオ" panose="020B0604030504040204" pitchFamily="50" charset="-128"/>
              <a:ea typeface="メイリオ" panose="020B0604030504040204" pitchFamily="50" charset="-128"/>
            </a:endParaRPr>
          </a:p>
        </p:txBody>
      </p:sp>
      <p:sp>
        <p:nvSpPr>
          <p:cNvPr id="9" name="正方形/長方形 8"/>
          <p:cNvSpPr/>
          <p:nvPr/>
        </p:nvSpPr>
        <p:spPr>
          <a:xfrm>
            <a:off x="971600" y="1476676"/>
            <a:ext cx="7128792" cy="4571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1403648" y="915566"/>
            <a:ext cx="7488832" cy="523220"/>
          </a:xfrm>
          <a:prstGeom prst="rect">
            <a:avLst/>
          </a:prstGeom>
          <a:noFill/>
        </p:spPr>
        <p:txBody>
          <a:bodyPr wrap="square" rtlCol="0">
            <a:spAutoFit/>
          </a:bodyPr>
          <a:lstStyle/>
          <a:p>
            <a:r>
              <a:rPr lang="ja-JP" altLang="en-US" sz="2800" spc="600" dirty="0">
                <a:latin typeface="メイリオ" panose="020B0604030504040204" pitchFamily="50" charset="-128"/>
              </a:rPr>
              <a:t>インフルエンザ予防接種のご案内</a:t>
            </a:r>
            <a:endParaRPr lang="en-US" altLang="zh-CN" sz="2800" b="1" spc="600" dirty="0" smtClean="0">
              <a:latin typeface="メイリオ" panose="020B0604030504040204" pitchFamily="50" charset="-128"/>
              <a:ea typeface="メイリオ" panose="020B0604030504040204" pitchFamily="50" charset="-128"/>
            </a:endParaRPr>
          </a:p>
        </p:txBody>
      </p:sp>
      <p:pic>
        <p:nvPicPr>
          <p:cNvPr id="13" name="図 12"/>
          <p:cNvPicPr>
            <a:picLocks noChangeAspect="1"/>
          </p:cNvPicPr>
          <p:nvPr/>
        </p:nvPicPr>
        <p:blipFill>
          <a:blip r:embed="rId3"/>
          <a:stretch>
            <a:fillRect/>
          </a:stretch>
        </p:blipFill>
        <p:spPr>
          <a:xfrm>
            <a:off x="1028622" y="880189"/>
            <a:ext cx="334315" cy="487849"/>
          </a:xfrm>
          <a:prstGeom prst="rect">
            <a:avLst/>
          </a:prstGeom>
        </p:spPr>
      </p:pic>
    </p:spTree>
    <p:extLst>
      <p:ext uri="{BB962C8B-B14F-4D97-AF65-F5344CB8AC3E}">
        <p14:creationId xmlns:p14="http://schemas.microsoft.com/office/powerpoint/2010/main" val="1572893558"/>
      </p:ext>
    </p:extLst>
  </p:cSld>
  <p:clrMapOvr>
    <a:masterClrMapping/>
  </p:clrMapOvr>
  <mc:AlternateContent xmlns:mc="http://schemas.openxmlformats.org/markup-compatibility/2006" xmlns:p14="http://schemas.microsoft.com/office/powerpoint/2010/main">
    <mc:Choice Requires="p14">
      <p:transition spd="slow" p14:dur="2000" advTm="11001"/>
    </mc:Choice>
    <mc:Fallback xmlns="">
      <p:transition spd="slow" advTm="11001"/>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250"/>
                                        <p:tgtEl>
                                          <p:spTgt spid="8"/>
                                        </p:tgtEl>
                                      </p:cBhvr>
                                    </p:animEffect>
                                    <p:anim calcmode="lin" valueType="num">
                                      <p:cBhvr>
                                        <p:cTn id="8" dur="1250" fill="hold"/>
                                        <p:tgtEl>
                                          <p:spTgt spid="8"/>
                                        </p:tgtEl>
                                        <p:attrNameLst>
                                          <p:attrName>ppt_x</p:attrName>
                                        </p:attrNameLst>
                                      </p:cBhvr>
                                      <p:tavLst>
                                        <p:tav tm="0">
                                          <p:val>
                                            <p:strVal val="#ppt_x"/>
                                          </p:val>
                                        </p:tav>
                                        <p:tav tm="100000">
                                          <p:val>
                                            <p:strVal val="#ppt_x"/>
                                          </p:val>
                                        </p:tav>
                                      </p:tavLst>
                                    </p:anim>
                                    <p:anim calcmode="lin" valueType="num">
                                      <p:cBhvr>
                                        <p:cTn id="9" dur="125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1924</TotalTime>
  <Words>85</Words>
  <Application>Microsoft Office PowerPoint</Application>
  <PresentationFormat>画面に合わせる (16:9)</PresentationFormat>
  <Paragraphs>13</Paragraphs>
  <Slides>3</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ＭＳ Ｐゴシック</vt:lpstr>
      <vt:lpstr>メイリオ</vt:lpstr>
      <vt:lpstr>Calibri</vt:lpstr>
      <vt:lpstr>Century Gothic</vt:lpstr>
      <vt:lpstr>Wingdings 3</vt:lpstr>
      <vt:lpstr>ウィスプ</vt:lpstr>
      <vt:lpstr>PowerPoint プレゼンテーション</vt:lpstr>
      <vt:lpstr>PowerPoint プレゼンテーション</vt:lpstr>
      <vt:lpstr>PowerPoint プレゼンテーション</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FS</dc:creator>
  <cp:lastModifiedBy>adachi</cp:lastModifiedBy>
  <cp:revision>87</cp:revision>
  <dcterms:created xsi:type="dcterms:W3CDTF">2017-08-30T05:37:27Z</dcterms:created>
  <dcterms:modified xsi:type="dcterms:W3CDTF">2018-06-11T04:20:43Z</dcterms:modified>
</cp:coreProperties>
</file>